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Lst>
  <p:sldSz cy="5670550" cx="10080625"/>
  <p:notesSz cx="7559675" cy="10691800"/>
  <p:embeddedFontLst>
    <p:embeddedFont>
      <p:font typeface="Lato"/>
      <p:regular r:id="rId63"/>
      <p:bold r:id="rId64"/>
      <p:italic r:id="rId65"/>
      <p:boldItalic r:id="rId66"/>
    </p:embeddedFont>
    <p:embeddedFont>
      <p:font typeface="Montserra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1" roundtripDataSignature="AMtx7miHBkIJ1zbwLrvQOVTr6d6vthYW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6FF40C-87F2-4C03-AE01-A19177B2AC67}">
  <a:tblStyle styleId="{6C6FF40C-87F2-4C03-AE01-A19177B2AC6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71" Type="http://customschemas.google.com/relationships/presentationmetadata" Target="metadata"/><Relationship Id="rId70" Type="http://schemas.openxmlformats.org/officeDocument/2006/relationships/font" Target="fonts/Montserrat-boldItalic.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slide" Target="slides/slide51.xml"/><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1.xml"/><Relationship Id="rId66" Type="http://schemas.openxmlformats.org/officeDocument/2006/relationships/font" Target="fonts/Lato-boldItalic.fntdata"/><Relationship Id="rId21" Type="http://schemas.openxmlformats.org/officeDocument/2006/relationships/slide" Target="slides/slide10.xml"/><Relationship Id="rId65" Type="http://schemas.openxmlformats.org/officeDocument/2006/relationships/font" Target="fonts/Lato-italic.fntdata"/><Relationship Id="rId24" Type="http://schemas.openxmlformats.org/officeDocument/2006/relationships/slide" Target="slides/slide13.xml"/><Relationship Id="rId68" Type="http://schemas.openxmlformats.org/officeDocument/2006/relationships/font" Target="fonts/Montserrat-bold.fntdata"/><Relationship Id="rId23" Type="http://schemas.openxmlformats.org/officeDocument/2006/relationships/slide" Target="slides/slide12.xml"/><Relationship Id="rId67" Type="http://schemas.openxmlformats.org/officeDocument/2006/relationships/font" Target="fonts/Montserrat-regular.fntdata"/><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Montserrat-italic.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d2f55b9cd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gfd2f55b9cd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5" name="Google Shape;615;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d2f55b9cd_0_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3" name="Google Shape;623;gfd2f55b9cd_0_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0" name="Google Shape;630;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d2f55b9cd_0_2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gfd2f55b9cd_0_2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5" name="Google Shape;645;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5" name="Google Shape;655;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3" name="Google Shape;703;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2" name="Google Shape;742;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1" name="Google Shape;751;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7" name="Google Shape;757;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9" name="Google Shape;769;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 name="Google Shape;775;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1" name="Google Shape;781;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ecfba58b1c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1" name="Google Shape;791;gecfba58b1c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77078d894_1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77078d894_1_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077078d894_1_1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077078d894_1_1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77078d894_1_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077078d894_1_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077078d894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077078d894_1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04350933c8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g104350933c8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02b8eecfc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3" name="Google Shape;833;g102b8eecfc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0670007878_4_4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5" name="Google Shape;845;g10670007878_4_4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0670007878_4_6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5" name="Google Shape;855;g10670007878_4_6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077078d894_1_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077078d894_1_1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0670007878_4_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0" name="Google Shape;870;g10670007878_4_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04350933c8_0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0" name="Google Shape;880;g104350933c8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4350933c8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9" name="Google Shape;889;g104350933c8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0670007878_4_3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0" name="Google Shape;900;g10670007878_4_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0" name="Google Shape;910;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8.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4.jpg"/><Relationship Id="rId2" Type="http://schemas.openxmlformats.org/officeDocument/2006/relationships/image" Target="../media/image2.jpg"/><Relationship Id="rId3" Type="http://schemas.openxmlformats.org/officeDocument/2006/relationships/image" Target="../media/image3.jpg"/><Relationship Id="rId4" Type="http://schemas.openxmlformats.org/officeDocument/2006/relationships/image" Target="../media/image25.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1.jpg"/><Relationship Id="rId19" Type="http://schemas.openxmlformats.org/officeDocument/2006/relationships/theme" Target="../theme/theme1.xml"/><Relationship Id="rId6" Type="http://schemas.openxmlformats.org/officeDocument/2006/relationships/image" Target="../media/image5.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1.jpg"/><Relationship Id="rId2" Type="http://schemas.openxmlformats.org/officeDocument/2006/relationships/image" Target="../media/image6.jpg"/><Relationship Id="rId3" Type="http://schemas.openxmlformats.org/officeDocument/2006/relationships/image" Target="../media/image7.jpg"/><Relationship Id="rId4" Type="http://schemas.openxmlformats.org/officeDocument/2006/relationships/image" Target="../media/image8.jpg"/><Relationship Id="rId9" Type="http://schemas.openxmlformats.org/officeDocument/2006/relationships/image" Target="../media/image10.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4.xml"/><Relationship Id="rId27" Type="http://schemas.openxmlformats.org/officeDocument/2006/relationships/slideLayout" Target="../slideLayouts/slideLayout36.xml"/><Relationship Id="rId5" Type="http://schemas.openxmlformats.org/officeDocument/2006/relationships/image" Target="../media/image18.jpg"/><Relationship Id="rId6" Type="http://schemas.openxmlformats.org/officeDocument/2006/relationships/image" Target="../media/image13.jpg"/><Relationship Id="rId7" Type="http://schemas.openxmlformats.org/officeDocument/2006/relationships/image" Target="../media/image12.jpg"/><Relationship Id="rId8" Type="http://schemas.openxmlformats.org/officeDocument/2006/relationships/image" Target="../media/image17.jpg"/><Relationship Id="rId11" Type="http://schemas.openxmlformats.org/officeDocument/2006/relationships/image" Target="../media/image9.jpg"/><Relationship Id="rId10" Type="http://schemas.openxmlformats.org/officeDocument/2006/relationships/image" Target="../media/image14.jpg"/><Relationship Id="rId13" Type="http://schemas.openxmlformats.org/officeDocument/2006/relationships/image" Target="../media/image15.png"/><Relationship Id="rId12" Type="http://schemas.openxmlformats.org/officeDocument/2006/relationships/image" Target="../media/image16.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6.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7.jpg"/><Relationship Id="rId2" Type="http://schemas.openxmlformats.org/officeDocument/2006/relationships/image" Target="../media/image22.jpg"/><Relationship Id="rId3" Type="http://schemas.openxmlformats.org/officeDocument/2006/relationships/image" Target="../media/image20.jpg"/><Relationship Id="rId4" Type="http://schemas.openxmlformats.org/officeDocument/2006/relationships/image" Target="../media/image23.jpg"/><Relationship Id="rId9" Type="http://schemas.openxmlformats.org/officeDocument/2006/relationships/slideLayout" Target="../slideLayouts/slideLayout63.xml"/><Relationship Id="rId5" Type="http://schemas.openxmlformats.org/officeDocument/2006/relationships/image" Target="../media/image28.jpg"/><Relationship Id="rId6" Type="http://schemas.openxmlformats.org/officeDocument/2006/relationships/image" Target="../media/image19.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7.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2.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6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6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6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6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6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6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43.png"/><Relationship Id="rId8" Type="http://schemas.openxmlformats.org/officeDocument/2006/relationships/image" Target="../media/image2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5.jpg"/><Relationship Id="rId6" Type="http://schemas.openxmlformats.org/officeDocument/2006/relationships/image" Target="../media/image4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36.jpg"/><Relationship Id="rId5"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5.png"/><Relationship Id="rId5"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hyperlink" Target="https://docs.google.com/forms/d/1tgvIQckzmz9nEE0FDnYMW25fcZ1JbT-O1Zua03yRu6s/edit?usp=sharing" TargetMode="External"/><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57.png"/><Relationship Id="rId5"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hyperlink" Target="https://docs.google.com/forms/d/1lkU8V5gL8vCi7HLc-XJeNDk4aeoc4Mxywl8OZ3lE0Zw/edit?usp=sharing" TargetMode="External"/><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56.png"/><Relationship Id="rId5"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58.png"/><Relationship Id="rId4" Type="http://schemas.openxmlformats.org/officeDocument/2006/relationships/image" Target="../media/image51.jpg"/><Relationship Id="rId5"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55.jpg"/><Relationship Id="rId4" Type="http://schemas.openxmlformats.org/officeDocument/2006/relationships/image" Target="../media/image59.png"/><Relationship Id="rId5"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hyperlink" Target="https://drive.google.com/file/d/1Af8DnEWCZwksVnnr0SaQzAeApLzX0d1g/view?usp=sharing" TargetMode="External"/><Relationship Id="rId6"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61.jpg"/><Relationship Id="rId4" Type="http://schemas.openxmlformats.org/officeDocument/2006/relationships/image" Target="../media/image68.png"/><Relationship Id="rId5"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hyperlink" Target="https://drive.google.com/file/d/1IPhQtVRxBJ1i5GYT_ilJo2fGeh9MWSyP/view?usp=sharing" TargetMode="External"/><Relationship Id="rId6"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61.jpg"/><Relationship Id="rId4" Type="http://schemas.openxmlformats.org/officeDocument/2006/relationships/image" Target="../media/image73.png"/><Relationship Id="rId5" Type="http://schemas.openxmlformats.org/officeDocument/2006/relationships/hyperlink" Target="https://docs.google.com/document/d/1SuxjCqoO1MyFwuIPjfgCI2wRM8Vn1Nwz/edit?usp=sharing&amp;ouid=115870711794471100246&amp;rtpof=true&amp;sd=true" TargetMode="External"/><Relationship Id="rId6" Type="http://schemas.openxmlformats.org/officeDocument/2006/relationships/hyperlink" Target="https://docs.google.com/spreadsheets/d/1bbsTcDLoTST1n2tOmS_eGILbVvNlQXDS/edit?usp=sharing&amp;ouid=115870711794471100246&amp;rtpof=true&amp;sd=true" TargetMode="External"/><Relationship Id="rId7"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61.jpg"/><Relationship Id="rId4" Type="http://schemas.openxmlformats.org/officeDocument/2006/relationships/image" Target="../media/image65.png"/><Relationship Id="rId5"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61.jpg"/><Relationship Id="rId4" Type="http://schemas.openxmlformats.org/officeDocument/2006/relationships/image" Target="../media/image72.png"/><Relationship Id="rId5"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61.jpg"/><Relationship Id="rId4" Type="http://schemas.openxmlformats.org/officeDocument/2006/relationships/image" Target="../media/image78.png"/><Relationship Id="rId5" Type="http://schemas.openxmlformats.org/officeDocument/2006/relationships/hyperlink" Target="https://docs.google.com/document/d/1B1OrJyPPUYjx3su2Ofx9H5NrnFJSaRZm/edit?usp=sharing&amp;ouid=115870711794471100246&amp;rtpof=true&amp;sd=true" TargetMode="External"/><Relationship Id="rId6"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hyperlink" Target="https://viewer.diagrams.net/?tags=%7B%7D&amp;highlight=0000ff&amp;edit=_blank&amp;layers=1&amp;nav=1#R7V1bc6O4Ev41frQLIQnwY%2BJkM7N7UpMzs7uTOS%2BniK3Y1GLwcsllf%2F0KG7DVUjDBXOOZhykjiGy6v763pBGerV9uAnuzuvUXzB3p2uJlhK9Gum4ZFv8%2FGXjdDSCDot3IMnAW6dh%2B4JvzD0sHtXQ0dhYsFB6MfN%2BNnI04OPc9j80jYcwOAv9ZfOzRd8Vv3dhLJg18m9uuPPrdWUSr9L10cz%2F%2BiTnLVfbNyJju7qzt7OH0TcKVvfCfD4bw9QjPAt%2BPdp%2FWLzPmJsTL6LL7u1%2FeuJv%2FsIB5UZk%2FCMz%2F3bpPL7e3N%2Fe%2F2Tf6%2FfhX7csY0d00T7Ybp2%2Bc%2FtroNSNB4MfegiWzaCN8%2BbxyIvZtY8%2BTu8%2Bc6XxsFa1dfoX4x0fHdWe%2B6wf82vM9%2FtCl%2FEPT3%2F7Egoi9HAylP%2FyG%2BWsWBa%2F8keyukRIxhdE4x8fznilGRumVwBAzHbVTJCzz2ffE4h9SeqlpN%2FZ%2Bt%2F5cxwb7Yv326%2FMl1sba8xhJpLtYrB3PCaOAczqQ6MgBsEk%2Bxmv3Yh4lFLpMKOBwsP3HfmDunR86keN7%2FJEHP4r89cEDF66zTG5EPqC3H0eu47FZDn%2BtHopjkeDYkOmNFeQ2miK2LhH7y4Z9ADpbVCS0TjsmNJYIrU%2F49WfPmTt2kFCahc5ohkeX2JNIz%2BfnipkdVxN1IJQSgXJIlymHVCrBaop05LguZd7iIrFK%2FGru2mHozEW6sBcnuk%2FRlXz%2BkXyeYPAvvXn1cvDk1evBxR0LHP5OLMjGPP5%2B99l3JBc%2FDi%2F2E22vspneZFLox8GcHZfWyA6WLDoONrYQjLDM8gOWUgVHs7GAuXbkPImmW8Xm9BvufIe%2FWY4oaoqyCC3H7rXTPzq0tGCe3BBlMg3m2ZFFmmeLufylq8OwhEkvC0PUEAy1dmCYOYzDgiF6yyS8F4e6BnHYLhCN04G4sMPV1vV8G5W0GIZKyKV%2F1QjocEnQmb0CHZ3Wo%2FsoEeeB2G0YcpYCcoa9TrwPlxPs8rM3d%2BMFyweXUc7rQ1RynmxdRRGMduoczjkm2KFbmXmNa2exSOa4DLiP9I%2F9sJ0vQdMmed8tBejliF4p8VUoQtArygPe9EtGhzGlylvSJrqpY4E1mZU%2BETljhMRpqTiD%2F%2FgYskaYbUrM1icocVYv4oiTlXMm8VfjMLYDx5eZ3KKvCqWie191KtEOJ5T7ypbb%2BLUvhINOfh4LdUY4JIf977ZqVY1SQ25ZdVtX1sGa9srWgWRSZVuHgM2UQNewsUNyUoRwBUigIN8F%2FiKeR91KsgFUIJ52LslyqiMhH96lO5bchm%2Bpd%2BV4LOjYfABHnnSvBeVcR0I7HdBu7jqJrxR2a0NAWE9I59SrIUQXI6MTDco%2BisoD8jctSClrgV9XX13z%2B8VNHGj%2F%2F%2BQZn4xZmOXHjlqLTK%2F1xFxgIH24ajwOvUCMW7YXtQfkOez2SPshAG1QsOtXGgiqreohecb3rmAnxxo%2FYSeb0r7ADiipytlHwiNKamI6xUi3LM3UAQpNNDERNXXLpDrFlt4qJjNzD%2FwXBPyXPznX7W69l7zSnXkvisp3u96LXkMErJZnNHxpzjjRG2mG%2BROQnSsrzdAaYQNM1LTAfrTM7puaoEpq18KWwJ0sMXNqalcET3bZfGY30yhAPfORW3%2FhPKaZ3YUd%2BR2HliA9aVidK2c5qfFu5dxq9bfJUlzZ9GRGo54obVgApqiiCwYLwAR2DTWttGvoiFFWgEWbrxVD8Y1oocHuF32gzgLEHQwUS7v%2BEHctJ8b12vNrHwt3PQs5iS5a0bwX4d1OKmi8Ii1nOvSmOl4%2BCu76lWGrDXcwsds67uROiC5x1zfU9cu7qw91sK5VEnUcBvbrwWNpCNsELlWZ34EE7bWF58SaTqZTk2imhSzN0jSxC4to29sGJYRiSmEetL6%2BfjnjeYa8wCIvUDesUCVQz40V1OoFK%2BRE009WiKygqCVWqDJXZ8cKVMgKQtphhSpvc26sIHohK2hLUqFKZZwbK3AxK6yWpEKO7smu4%2B3addaO15OahLQCQ7F0t92aBG4qPD19IVAPwtMMVn0JT0FTswFrBqVXQWKx4YO2vPoMH6sYX79EHHV9VJzFUlRDwRhT0BdQ21qgqThta2uBiBxT0UQ13zCP7brgA7bxg857kUHB2Oq8m4eoIqB3KuezKxhnaOuJzkag3mbCFeelC8ZwBTzsOW1YZ5MauhcGuGSYlMYd7RXuqAa0GTEnFfvLKFiUZbXcqkCOhbwD8xZySfrpLRTIkeAtbEO5me%2BFsRttPQbHe0r6f7teAwsDulwpd%2Bcz1FDnbnWnm2O9xNVVd9kor2ceQ%2B4hwK7y9%2BptU%2BoLPrUI%2BUY0aQEhSF2ePYx3M9arJuT6ZbrG8Subx5s0sOD6NApsrgySTbGQ3amuICbQ1Llr2JmyyBD7cX26T39FNnb%2F%2FuX3P%2B6fvl89%2FTH9r3lXPpTo19p4CUCkomLgDt1EO%2FinQ1yeqCZq3zVrwEXZYrk7971j1BufKjT7doHBLGC92f2EgobcMWpzfYGSbkPLFrW6uVyRIeiJfsdGUkoziGZYJkLTKZA%2FYk14FK%2BbKDEEhpFx9915JFBEGMOEVJvqXonjGvfqrMMPUaG%2FaO1jclVpG58iZXh8vUKvoGyCuHgMlV7pGAaiFZ3cSfnGF4FdlcfTeoMYJXPlVAfZ7XFzxcKV%2FeC4TtTTyrWh2Au5XWvXxg6WxSuW209GZ%2B94qA2KgNUTbUAschhvEEpFLFVdy0SpKWxjIPrBBhIMJvzZ9SWtlRxQ9VUMI2ddKG3nnrJWEkfVzXCSKqpxD8IaNl0YQtKUgHBsWjk3olFBV4lO%2BLS5Rhm196eK6QaS%2BSgUlRr0CNHA5km16RHgCbaX%2BJDTsTTNfMS2F%2FVocwWqiaS32mxkVNNO2VK2lZEH%2FiGVi93Ao7%2Fl9552xt%2Bxn90Yh9uDji74A5xIL%2Fub2SzfJreTz5PryV02Hf%2B9uxnFb%2BHDB98MmMXpHIlcCaPA%2F4uB83kUR%2FaUF1oVDMQDg2pAAlS8Y11R1SAKJMC0QxUkFCV1hPThKOk2C5OTZXqTQNRBmW%2FcpggpCddUg8%2FpK1VbLgYVJWJ64u%2FopjEhep4r1GFpyBJin8wzfveifVDZHaMuk4VK9g14OUyhEJ57ZUhJHDlfltb8L%2BLIDzgDEuX%2BGHtzrug77iY2oBfZ5r7QSuJ98IRZWeVeBKyeKHe42Y9UkS%2B92Y95ZKLO1fexNNnQ1PfPQ2FSCKs26lS1cZykgSpup1PFMS2lg4oO2BjYSWcEiR6lXjWhJk1UUgfVBTr9iIbpbyK%2BUIb6rGDE3BCIPZpTL3IosD1u5TqcB86Dk7iG3SfO4PZ7uM1FZkqq1XEk5Qc%2BM6kIaT1R1bDNu%2FIWfQbQ1M1tDamk6uBWLjRZ6R8kEi14fFfVth9iFKa30FRMbxlmq0BVHW6YDMxYEPTqHG4Y%2F7WZg1BSrm%2BV8nYiAMWxs0W46okww80QUbb10PtPGwETaWCihsX12E6HA4sAaiyhDycC4JeBn5Rh949zhbm69RcJR67%2FBQ%3D%3D" TargetMode="External"/><Relationship Id="rId6"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61.jpg"/><Relationship Id="rId4" Type="http://schemas.openxmlformats.org/officeDocument/2006/relationships/image" Target="../media/image69.png"/><Relationship Id="rId5"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hyperlink" Target="https://drive.google.com/file/d/1m-gT7MK06QalBsK9K_x9kLTWCTFjOAaN/view?usp=sharing" TargetMode="External"/><Relationship Id="rId6" Type="http://schemas.openxmlformats.org/officeDocument/2006/relationships/hyperlink" Target="https://drive.google.com/file/d/1Vt9L4wMrDwMbhMbpKNCEoTEGFldt5ZPP/view?usp=sharing" TargetMode="External"/><Relationship Id="rId7"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61.jpg"/><Relationship Id="rId5"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67.png"/><Relationship Id="rId4" Type="http://schemas.openxmlformats.org/officeDocument/2006/relationships/image" Target="../media/image64.png"/><Relationship Id="rId5" Type="http://schemas.openxmlformats.org/officeDocument/2006/relationships/hyperlink" Target="https://drive.google.com/file/d/1WMtHWTJnbCug2gx5vC8BZmiZUexeGZkj/view?usp=sharing" TargetMode="External"/><Relationship Id="rId6" Type="http://schemas.openxmlformats.org/officeDocument/2006/relationships/hyperlink" Target="https://drive.google.com/file/d/15jeXE4UBD82eLd6A46eCdEUPjKc6bHJj/view?usp=sharing" TargetMode="External"/><Relationship Id="rId7"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80.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61.jpg"/><Relationship Id="rId4" Type="http://schemas.openxmlformats.org/officeDocument/2006/relationships/image" Target="../media/image84.png"/><Relationship Id="rId5"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67.png"/><Relationship Id="rId4" Type="http://schemas.openxmlformats.org/officeDocument/2006/relationships/hyperlink" Target="https://drive.google.com/file/d/14Rl-jawaKedmrYD9MPrr9pFF_lBd6FS1/view?usp=sharing" TargetMode="External"/><Relationship Id="rId5" Type="http://schemas.openxmlformats.org/officeDocument/2006/relationships/image" Target="../media/image76.png"/><Relationship Id="rId6"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 Id="rId3" Type="http://schemas.openxmlformats.org/officeDocument/2006/relationships/image" Target="../media/image61.jpg"/><Relationship Id="rId4" Type="http://schemas.openxmlformats.org/officeDocument/2006/relationships/image" Target="../media/image81.png"/><Relationship Id="rId5" Type="http://schemas.openxmlformats.org/officeDocument/2006/relationships/image" Target="../media/image85.png"/><Relationship Id="rId6"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64.png"/><Relationship Id="rId5" Type="http://schemas.openxmlformats.org/officeDocument/2006/relationships/hyperlink" Target="https://drive.google.com/file/d/1WMtHWTJnbCug2gx5vC8BZmiZUexeGZkj/view?usp=sharing" TargetMode="External"/><Relationship Id="rId6" Type="http://schemas.openxmlformats.org/officeDocument/2006/relationships/hyperlink" Target="https://drive.google.com/file/d/1WMtHWTJnbCug2gx5vC8BZmiZUexeGZkj/view?usp=sharing" TargetMode="External"/><Relationship Id="rId7" Type="http://schemas.openxmlformats.org/officeDocument/2006/relationships/image" Target="../media/image79.png"/><Relationship Id="rId8" Type="http://schemas.openxmlformats.org/officeDocument/2006/relationships/image" Target="../media/image6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77.png"/><Relationship Id="rId4" Type="http://schemas.openxmlformats.org/officeDocument/2006/relationships/image" Target="../media/image87.png"/><Relationship Id="rId5" Type="http://schemas.openxmlformats.org/officeDocument/2006/relationships/image" Target="../media/image6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1855200" y="4324320"/>
            <a:ext cx="4734000" cy="16158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106550" y="4149150"/>
            <a:ext cx="25587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200" u="none" cap="none" strike="noStrike">
                <a:solidFill>
                  <a:srgbClr val="000000"/>
                </a:solidFill>
                <a:latin typeface="Arial"/>
                <a:ea typeface="Arial"/>
                <a:cs typeface="Arial"/>
                <a:sym typeface="Arial"/>
              </a:rPr>
              <a:t>Sergio Nicolas Bautista Franco, Carlos Alberto Cristancho Parra, Cristian Ferney Silva Urueña, Miller Camilo Narváez Castro, Jeison Gerardo Estupiñán Cortés, Nicolas Steven Pérez García</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200" u="none" cap="none" strike="noStrike">
                <a:solidFill>
                  <a:srgbClr val="000000"/>
                </a:solidFill>
                <a:latin typeface="Arial"/>
                <a:ea typeface="Arial"/>
                <a:cs typeface="Arial"/>
                <a:sym typeface="Arial"/>
              </a:rPr>
              <a:t>2338311</a:t>
            </a:r>
            <a:endParaRPr b="0" i="0" sz="1200" u="none" cap="none" strike="noStrike">
              <a:solidFill>
                <a:srgbClr val="000000"/>
              </a:solidFill>
              <a:latin typeface="Arial"/>
              <a:ea typeface="Arial"/>
              <a:cs typeface="Arial"/>
              <a:sym typeface="Arial"/>
            </a:endParaRPr>
          </a:p>
        </p:txBody>
      </p:sp>
      <p:cxnSp>
        <p:nvCxnSpPr>
          <p:cNvPr id="492" name="Google Shape;492;p1"/>
          <p:cNvCxnSpPr/>
          <p:nvPr/>
        </p:nvCxnSpPr>
        <p:spPr>
          <a:xfrm>
            <a:off x="6827520" y="4375440"/>
            <a:ext cx="0" cy="100590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5098"/>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5098"/>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5098"/>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5098"/>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3" name="Google Shape;583;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sng" cap="none" strike="noStrike">
                <a:solidFill>
                  <a:srgbClr val="000000"/>
                </a:solidFill>
                <a:latin typeface="Arial"/>
                <a:ea typeface="Arial"/>
                <a:cs typeface="Arial"/>
                <a:sym typeface="Arial"/>
              </a:rPr>
              <a:t>Delimitación</a:t>
            </a:r>
            <a:endParaRPr b="0" i="0" sz="2200" u="sng" cap="none" strike="noStrike">
              <a:solidFill>
                <a:srgbClr val="000000"/>
              </a:solidFill>
              <a:latin typeface="Arial"/>
              <a:ea typeface="Arial"/>
              <a:cs typeface="Arial"/>
              <a:sym typeface="Arial"/>
            </a:endParaRPr>
          </a:p>
        </p:txBody>
      </p:sp>
      <p:sp>
        <p:nvSpPr>
          <p:cNvPr id="584" name="Google Shape;584;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5" name="Google Shape;585;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6" name="Google Shape;586;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7" name="Google Shape;587;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3" name="Google Shape;593;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5" name="Google Shape;595;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6" name="Google Shape;596;gf02f80bedd_1_16"/>
          <p:cNvSpPr txBox="1"/>
          <p:nvPr/>
        </p:nvSpPr>
        <p:spPr>
          <a:xfrm>
            <a:off x="355275" y="2049575"/>
            <a:ext cx="47550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Empleado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pirámide y mixta. </a:t>
            </a:r>
            <a:endParaRPr b="0" i="0" sz="1400" u="none" cap="none" strike="noStrike">
              <a:solidFill>
                <a:srgbClr val="000000"/>
              </a:solidFill>
              <a:latin typeface="Arial"/>
              <a:ea typeface="Arial"/>
              <a:cs typeface="Arial"/>
              <a:sym typeface="Arial"/>
            </a:endParaRPr>
          </a:p>
        </p:txBody>
      </p:sp>
      <p:pic>
        <p:nvPicPr>
          <p:cNvPr id="597" name="Google Shape;597;gf02f80bedd_1_16"/>
          <p:cNvPicPr preferRelativeResize="0"/>
          <p:nvPr/>
        </p:nvPicPr>
        <p:blipFill rotWithShape="1">
          <a:blip r:embed="rId5">
            <a:alphaModFix/>
          </a:blip>
          <a:srcRect b="0" l="0" r="0" t="0"/>
          <a:stretch/>
        </p:blipFill>
        <p:spPr>
          <a:xfrm>
            <a:off x="152325" y="1106775"/>
            <a:ext cx="4015201" cy="942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f02f80bedd_3_0"/>
          <p:cNvSpPr txBox="1"/>
          <p:nvPr/>
        </p:nvSpPr>
        <p:spPr>
          <a:xfrm>
            <a:off x="568071" y="609575"/>
            <a:ext cx="5990400" cy="3518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los propietarios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¿Usted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pic>
        <p:nvPicPr>
          <p:cNvPr id="603" name="Google Shape;603;gf02f80bedd_3_0"/>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04" name="Google Shape;604;gf02f80bedd_3_0"/>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pic>
        <p:nvPicPr>
          <p:cNvPr id="605" name="Google Shape;605;gf02f80bedd_3_0"/>
          <p:cNvPicPr preferRelativeResize="0"/>
          <p:nvPr/>
        </p:nvPicPr>
        <p:blipFill rotWithShape="1">
          <a:blip r:embed="rId6">
            <a:alphaModFix/>
          </a:blip>
          <a:srcRect b="0" l="0" r="0" t="0"/>
          <a:stretch/>
        </p:blipFill>
        <p:spPr>
          <a:xfrm>
            <a:off x="929149" y="609575"/>
            <a:ext cx="5547576" cy="838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fd2f55b9cd_0_0"/>
          <p:cNvSpPr txBox="1"/>
          <p:nvPr/>
        </p:nvSpPr>
        <p:spPr>
          <a:xfrm>
            <a:off x="3751796" y="1076225"/>
            <a:ext cx="5990400" cy="3219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los propietarios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 aplicar las técnicas de recolección, se pudo evidenciar un claro descontento en cuanto a lo que se ha hecho últimamente con el manejo del producto en la tienda, por lo que los encargados manifiestan que «funciona, pero no es lo mejor», cuando se les pregunta si la metodología que usan actualmente funciona correctamente.</a:t>
            </a:r>
            <a:endParaRPr b="0" i="0" sz="1800" u="none" cap="none" strike="noStrike">
              <a:solidFill>
                <a:srgbClr val="000000"/>
              </a:solidFill>
              <a:latin typeface="Arial"/>
              <a:ea typeface="Arial"/>
              <a:cs typeface="Arial"/>
              <a:sym typeface="Arial"/>
            </a:endParaRPr>
          </a:p>
        </p:txBody>
      </p:sp>
      <p:pic>
        <p:nvPicPr>
          <p:cNvPr id="611" name="Google Shape;611;gfd2f55b9cd_0_0"/>
          <p:cNvPicPr preferRelativeResize="0"/>
          <p:nvPr/>
        </p:nvPicPr>
        <p:blipFill rotWithShape="1">
          <a:blip r:embed="rId4">
            <a:alphaModFix/>
          </a:blip>
          <a:srcRect b="0" l="0" r="0" t="0"/>
          <a:stretch/>
        </p:blipFill>
        <p:spPr>
          <a:xfrm>
            <a:off x="-31025" y="431450"/>
            <a:ext cx="3638271" cy="1910092"/>
          </a:xfrm>
          <a:prstGeom prst="rect">
            <a:avLst/>
          </a:prstGeom>
          <a:noFill/>
          <a:ln>
            <a:noFill/>
          </a:ln>
        </p:spPr>
      </p:pic>
      <p:pic>
        <p:nvPicPr>
          <p:cNvPr id="612" name="Google Shape;612;gfd2f55b9cd_0_0"/>
          <p:cNvPicPr preferRelativeResize="0"/>
          <p:nvPr/>
        </p:nvPicPr>
        <p:blipFill rotWithShape="1">
          <a:blip r:embed="rId5">
            <a:alphaModFix/>
          </a:blip>
          <a:srcRect b="0" l="0" r="0" t="0"/>
          <a:stretch/>
        </p:blipFill>
        <p:spPr>
          <a:xfrm>
            <a:off x="4129549" y="1066775"/>
            <a:ext cx="5547576" cy="838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f02f80bedd_3_18"/>
          <p:cNvSpPr txBox="1"/>
          <p:nvPr/>
        </p:nvSpPr>
        <p:spPr>
          <a:xfrm>
            <a:off x="39171" y="713375"/>
            <a:ext cx="6439500" cy="34605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vendedor</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chemeClr val="dk1"/>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18" name="Google Shape;618;gf02f80bedd_3_18"/>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19" name="Google Shape;619;gf02f80bedd_3_18"/>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pic>
        <p:nvPicPr>
          <p:cNvPr id="620" name="Google Shape;620;gf02f80bedd_3_18"/>
          <p:cNvPicPr preferRelativeResize="0"/>
          <p:nvPr/>
        </p:nvPicPr>
        <p:blipFill rotWithShape="1">
          <a:blip r:embed="rId6">
            <a:alphaModFix/>
          </a:blip>
          <a:srcRect b="0" l="0" r="0" t="0"/>
          <a:stretch/>
        </p:blipFill>
        <p:spPr>
          <a:xfrm>
            <a:off x="395750" y="609575"/>
            <a:ext cx="5589074" cy="838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fd2f55b9cd_0_19"/>
          <p:cNvSpPr txBox="1"/>
          <p:nvPr/>
        </p:nvSpPr>
        <p:spPr>
          <a:xfrm>
            <a:off x="3751796" y="1076225"/>
            <a:ext cx="5990400" cy="3219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vendedor</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 aplicar las técnicas de recolección, se pudo evidenciar que este testifica que hay situaciones en las que hay un desconocimiento de productos faltantes y que se ve una falta de recolección de datos en cuanto al producto y las ventas del mismo, pues esto genera imposibilidad de una venta más eficaz, dado que en ocasiones no se halla el producto o está escaso en la tienda.</a:t>
            </a:r>
            <a:endParaRPr b="0" i="0" sz="1800" u="none" cap="none" strike="noStrike">
              <a:solidFill>
                <a:srgbClr val="000000"/>
              </a:solidFill>
              <a:latin typeface="Arial"/>
              <a:ea typeface="Arial"/>
              <a:cs typeface="Arial"/>
              <a:sym typeface="Arial"/>
            </a:endParaRPr>
          </a:p>
        </p:txBody>
      </p:sp>
      <p:pic>
        <p:nvPicPr>
          <p:cNvPr id="626" name="Google Shape;626;gfd2f55b9cd_0_19"/>
          <p:cNvPicPr preferRelativeResize="0"/>
          <p:nvPr/>
        </p:nvPicPr>
        <p:blipFill rotWithShape="1">
          <a:blip r:embed="rId4">
            <a:alphaModFix/>
          </a:blip>
          <a:srcRect b="0" l="0" r="0" t="0"/>
          <a:stretch/>
        </p:blipFill>
        <p:spPr>
          <a:xfrm>
            <a:off x="-31025" y="431450"/>
            <a:ext cx="3638271" cy="1910092"/>
          </a:xfrm>
          <a:prstGeom prst="rect">
            <a:avLst/>
          </a:prstGeom>
          <a:noFill/>
          <a:ln>
            <a:noFill/>
          </a:ln>
        </p:spPr>
      </p:pic>
      <p:pic>
        <p:nvPicPr>
          <p:cNvPr id="627" name="Google Shape;627;gfd2f55b9cd_0_19"/>
          <p:cNvPicPr preferRelativeResize="0"/>
          <p:nvPr/>
        </p:nvPicPr>
        <p:blipFill rotWithShape="1">
          <a:blip r:embed="rId5">
            <a:alphaModFix/>
          </a:blip>
          <a:srcRect b="0" l="0" r="0" t="0"/>
          <a:stretch/>
        </p:blipFill>
        <p:spPr>
          <a:xfrm>
            <a:off x="4129549" y="1066775"/>
            <a:ext cx="5547576" cy="838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f02f80bedd_3_27"/>
          <p:cNvSpPr txBox="1"/>
          <p:nvPr/>
        </p:nvSpPr>
        <p:spPr>
          <a:xfrm>
            <a:off x="0" y="1040975"/>
            <a:ext cx="6576600" cy="26574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chemeClr val="dk1"/>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33" name="Google Shape;633;gf02f80bedd_3_27"/>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34" name="Google Shape;634;gf02f80bedd_3_27"/>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pic>
        <p:nvPicPr>
          <p:cNvPr id="635" name="Google Shape;635;gf02f80bedd_3_27"/>
          <p:cNvPicPr preferRelativeResize="0"/>
          <p:nvPr/>
        </p:nvPicPr>
        <p:blipFill rotWithShape="1">
          <a:blip r:embed="rId6">
            <a:alphaModFix/>
          </a:blip>
          <a:srcRect b="0" l="0" r="0" t="0"/>
          <a:stretch/>
        </p:blipFill>
        <p:spPr>
          <a:xfrm>
            <a:off x="395749" y="990575"/>
            <a:ext cx="5547576" cy="838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fd2f55b9cd_0_24"/>
          <p:cNvSpPr txBox="1"/>
          <p:nvPr/>
        </p:nvSpPr>
        <p:spPr>
          <a:xfrm>
            <a:off x="3751796" y="1076225"/>
            <a:ext cx="5990400" cy="3518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 aplicar las técnicas de recolección, se pudo evidenciar que el nivel de satisfacción ronda ~ 50 %, pues ellos han podido observar como la falta de un sistema automatizado que ayude a las tareas de toma de inventarios, de productos y registro de ventas impide que se brinde un servicio más eficiente a los clientes, dado que, en ocasiones, no se encuentra el producto que ellos necesitan y los encargados tampoco sabían de su escasez.</a:t>
            </a:r>
            <a:endParaRPr b="0" i="0" sz="1800" u="none" cap="none" strike="noStrike">
              <a:solidFill>
                <a:srgbClr val="000000"/>
              </a:solidFill>
              <a:latin typeface="Arial"/>
              <a:ea typeface="Arial"/>
              <a:cs typeface="Arial"/>
              <a:sym typeface="Arial"/>
            </a:endParaRPr>
          </a:p>
        </p:txBody>
      </p:sp>
      <p:pic>
        <p:nvPicPr>
          <p:cNvPr id="641" name="Google Shape;641;gfd2f55b9cd_0_24"/>
          <p:cNvPicPr preferRelativeResize="0"/>
          <p:nvPr/>
        </p:nvPicPr>
        <p:blipFill rotWithShape="1">
          <a:blip r:embed="rId4">
            <a:alphaModFix/>
          </a:blip>
          <a:srcRect b="0" l="0" r="0" t="0"/>
          <a:stretch/>
        </p:blipFill>
        <p:spPr>
          <a:xfrm>
            <a:off x="-31025" y="431450"/>
            <a:ext cx="3638271" cy="1910092"/>
          </a:xfrm>
          <a:prstGeom prst="rect">
            <a:avLst/>
          </a:prstGeom>
          <a:noFill/>
          <a:ln>
            <a:noFill/>
          </a:ln>
        </p:spPr>
      </p:pic>
      <p:pic>
        <p:nvPicPr>
          <p:cNvPr id="642" name="Google Shape;642;gfd2f55b9cd_0_24"/>
          <p:cNvPicPr preferRelativeResize="0"/>
          <p:nvPr/>
        </p:nvPicPr>
        <p:blipFill rotWithShape="1">
          <a:blip r:embed="rId5">
            <a:alphaModFix/>
          </a:blip>
          <a:srcRect b="0" l="0" r="0" t="0"/>
          <a:stretch/>
        </p:blipFill>
        <p:spPr>
          <a:xfrm>
            <a:off x="4129549" y="1066775"/>
            <a:ext cx="5547576" cy="838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Mapas de Proceso -  BPMN</a:t>
            </a:r>
            <a:endParaRPr b="1" i="0" sz="2500" u="none" cap="none" strike="noStrike">
              <a:solidFill>
                <a:srgbClr val="000000"/>
              </a:solidFill>
              <a:latin typeface="Montserrat"/>
              <a:ea typeface="Montserrat"/>
              <a:cs typeface="Montserrat"/>
              <a:sym typeface="Montserrat"/>
            </a:endParaRPr>
          </a:p>
        </p:txBody>
      </p:sp>
      <p:sp>
        <p:nvSpPr>
          <p:cNvPr id="648" name="Google Shape;648;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9" name="Google Shape;649;gf02f80bedd_4_0"/>
          <p:cNvPicPr preferRelativeResize="0"/>
          <p:nvPr/>
        </p:nvPicPr>
        <p:blipFill rotWithShape="1">
          <a:blip r:embed="rId3">
            <a:alphaModFix/>
          </a:blip>
          <a:srcRect b="0" l="0" r="0" t="0"/>
          <a:stretch/>
        </p:blipFill>
        <p:spPr>
          <a:xfrm>
            <a:off x="5068875" y="808125"/>
            <a:ext cx="3790150" cy="3790150"/>
          </a:xfrm>
          <a:prstGeom prst="rect">
            <a:avLst/>
          </a:prstGeom>
          <a:noFill/>
          <a:ln>
            <a:noFill/>
          </a:ln>
        </p:spPr>
      </p:pic>
      <p:pic>
        <p:nvPicPr>
          <p:cNvPr id="650" name="Google Shape;650;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51" name="Google Shape;651;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este espacio se puede encontrar, ver y analizar los diagramas BPMN referentes al proceso actual del proyecto y el correspondiente al propuesto.</a:t>
            </a:r>
            <a:endParaRPr b="0" i="0" sz="1400" u="none" cap="none" strike="noStrike">
              <a:solidFill>
                <a:srgbClr val="000000"/>
              </a:solidFill>
              <a:latin typeface="Arial"/>
              <a:ea typeface="Arial"/>
              <a:cs typeface="Arial"/>
              <a:sym typeface="Arial"/>
            </a:endParaRPr>
          </a:p>
        </p:txBody>
      </p:sp>
      <p:pic>
        <p:nvPicPr>
          <p:cNvPr id="652" name="Google Shape;652;gf02f80bedd_4_0"/>
          <p:cNvPicPr preferRelativeResize="0"/>
          <p:nvPr/>
        </p:nvPicPr>
        <p:blipFill rotWithShape="1">
          <a:blip r:embed="rId5">
            <a:alphaModFix/>
          </a:blip>
          <a:srcRect b="0" l="0" r="0" t="0"/>
          <a:stretch/>
        </p:blipFill>
        <p:spPr>
          <a:xfrm>
            <a:off x="152325" y="1106775"/>
            <a:ext cx="3714575" cy="1011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58" name="Google Shape;658;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0" name="Google Shape;660;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61" name="Google Shape;661;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del estado actual del proyecto.</a:t>
            </a:r>
            <a:endParaRPr b="0" i="0" sz="1400" u="none" cap="none" strike="noStrike">
              <a:solidFill>
                <a:srgbClr val="000000"/>
              </a:solidFill>
              <a:latin typeface="Arial"/>
              <a:ea typeface="Arial"/>
              <a:cs typeface="Arial"/>
              <a:sym typeface="Arial"/>
            </a:endParaRPr>
          </a:p>
        </p:txBody>
      </p:sp>
      <p:pic>
        <p:nvPicPr>
          <p:cNvPr id="662" name="Google Shape;662;gf0b98326a7_0_18"/>
          <p:cNvPicPr preferRelativeResize="0"/>
          <p:nvPr/>
        </p:nvPicPr>
        <p:blipFill rotWithShape="1">
          <a:blip r:embed="rId5">
            <a:alphaModFix/>
          </a:blip>
          <a:srcRect b="0" l="0" r="0" t="0"/>
          <a:stretch/>
        </p:blipFill>
        <p:spPr>
          <a:xfrm>
            <a:off x="167150" y="990575"/>
            <a:ext cx="2592973" cy="838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se puede observar como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los productos y las ventas</a:t>
            </a:r>
            <a:r>
              <a:rPr b="0" i="0" lang="es-CO" sz="1600" u="none" cap="none" strike="noStrike">
                <a:solidFill>
                  <a:srgbClr val="434343"/>
                </a:solidFill>
                <a:latin typeface="Arial"/>
                <a:ea typeface="Arial"/>
                <a:cs typeface="Arial"/>
                <a:sym typeface="Arial"/>
              </a:rPr>
              <a:t> de los mismos, además de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5098"/>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f02b84e4a9_0_0"/>
          <p:cNvPicPr preferRelativeResize="0"/>
          <p:nvPr/>
        </p:nvPicPr>
        <p:blipFill rotWithShape="1">
          <a:blip r:embed="rId3">
            <a:alphaModFix/>
          </a:blip>
          <a:srcRect b="0" l="0" r="0" t="0"/>
          <a:stretch/>
        </p:blipFill>
        <p:spPr>
          <a:xfrm>
            <a:off x="6873500" y="2153525"/>
            <a:ext cx="2053601" cy="2053601"/>
          </a:xfrm>
          <a:prstGeom prst="rect">
            <a:avLst/>
          </a:prstGeom>
          <a:noFill/>
          <a:ln>
            <a:noFill/>
          </a:ln>
        </p:spPr>
      </p:pic>
      <p:pic>
        <p:nvPicPr>
          <p:cNvPr id="668" name="Google Shape;668;gf02b84e4a9_0_0"/>
          <p:cNvPicPr preferRelativeResize="0"/>
          <p:nvPr/>
        </p:nvPicPr>
        <p:blipFill rotWithShape="1">
          <a:blip r:embed="rId4">
            <a:alphaModFix/>
          </a:blip>
          <a:srcRect b="0" l="0" r="0" t="0"/>
          <a:stretch/>
        </p:blipFill>
        <p:spPr>
          <a:xfrm rot="3860465">
            <a:off x="8217384" y="-66381"/>
            <a:ext cx="2157806" cy="2157812"/>
          </a:xfrm>
          <a:prstGeom prst="rect">
            <a:avLst/>
          </a:prstGeom>
          <a:noFill/>
          <a:ln>
            <a:noFill/>
          </a:ln>
        </p:spPr>
      </p:pic>
      <p:sp>
        <p:nvSpPr>
          <p:cNvPr id="669" name="Google Shape;669;gf02b84e4a9_0_0"/>
          <p:cNvSpPr/>
          <p:nvPr/>
        </p:nvSpPr>
        <p:spPr>
          <a:xfrm>
            <a:off x="914400" y="2835000"/>
            <a:ext cx="91500" cy="1645800"/>
          </a:xfrm>
          <a:prstGeom prst="rect">
            <a:avLst/>
          </a:prstGeom>
          <a:solidFill>
            <a:srgbClr val="CED4DA">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5"/>
              </a:rPr>
              <a:t>Ir al mapa</a:t>
            </a:r>
            <a:endParaRPr b="1" i="0" sz="1600" u="none" cap="none" strike="noStrike">
              <a:solidFill>
                <a:srgbClr val="000000"/>
              </a:solidFill>
              <a:latin typeface="Montserrat"/>
              <a:ea typeface="Montserrat"/>
              <a:cs typeface="Montserrat"/>
              <a:sym typeface="Montserrat"/>
            </a:endParaRPr>
          </a:p>
        </p:txBody>
      </p:sp>
      <p:pic>
        <p:nvPicPr>
          <p:cNvPr id="671" name="Google Shape;671;gf02b84e4a9_0_0"/>
          <p:cNvPicPr preferRelativeResize="0"/>
          <p:nvPr/>
        </p:nvPicPr>
        <p:blipFill rotWithShape="1">
          <a:blip r:embed="rId6">
            <a:alphaModFix/>
          </a:blip>
          <a:srcRect b="0" l="0" r="0" t="0"/>
          <a:stretch/>
        </p:blipFill>
        <p:spPr>
          <a:xfrm>
            <a:off x="247600" y="405000"/>
            <a:ext cx="8335575" cy="5074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77" name="Google Shape;677;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79" name="Google Shape;679;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1764"/>
              </a:srgbClr>
            </a:outerShdw>
          </a:effectLst>
        </p:spPr>
      </p:pic>
      <p:sp>
        <p:nvSpPr>
          <p:cNvPr id="680" name="Google Shape;680;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proyecto propuesto.</a:t>
            </a:r>
            <a:endParaRPr b="0" i="0" sz="1400" u="none" cap="none" strike="noStrike">
              <a:solidFill>
                <a:srgbClr val="000000"/>
              </a:solidFill>
              <a:latin typeface="Arial"/>
              <a:ea typeface="Arial"/>
              <a:cs typeface="Arial"/>
              <a:sym typeface="Arial"/>
            </a:endParaRPr>
          </a:p>
        </p:txBody>
      </p:sp>
      <p:pic>
        <p:nvPicPr>
          <p:cNvPr id="681" name="Google Shape;681;gf0b98326a7_0_25"/>
          <p:cNvPicPr preferRelativeResize="0"/>
          <p:nvPr/>
        </p:nvPicPr>
        <p:blipFill rotWithShape="1">
          <a:blip r:embed="rId5">
            <a:alphaModFix/>
          </a:blip>
          <a:srcRect b="0" l="0" r="0" t="0"/>
          <a:stretch/>
        </p:blipFill>
        <p:spPr>
          <a:xfrm>
            <a:off x="167150" y="990575"/>
            <a:ext cx="3180524" cy="838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gf02f80bedd_4_9"/>
          <p:cNvPicPr preferRelativeResize="0"/>
          <p:nvPr/>
        </p:nvPicPr>
        <p:blipFill rotWithShape="1">
          <a:blip r:embed="rId3">
            <a:alphaModFix/>
          </a:blip>
          <a:srcRect b="0" l="0" r="0" t="0"/>
          <a:stretch/>
        </p:blipFill>
        <p:spPr>
          <a:xfrm>
            <a:off x="6928125" y="2631100"/>
            <a:ext cx="2053601" cy="2053601"/>
          </a:xfrm>
          <a:prstGeom prst="rect">
            <a:avLst/>
          </a:prstGeom>
          <a:noFill/>
          <a:ln>
            <a:noFill/>
          </a:ln>
        </p:spPr>
      </p:pic>
      <p:pic>
        <p:nvPicPr>
          <p:cNvPr id="687" name="Google Shape;687;gf02f80bedd_4_9"/>
          <p:cNvPicPr preferRelativeResize="0"/>
          <p:nvPr/>
        </p:nvPicPr>
        <p:blipFill rotWithShape="1">
          <a:blip r:embed="rId4">
            <a:alphaModFix/>
          </a:blip>
          <a:srcRect b="0" l="0" r="0" t="0"/>
          <a:stretch/>
        </p:blipFill>
        <p:spPr>
          <a:xfrm rot="3860465">
            <a:off x="7760184" y="86019"/>
            <a:ext cx="2157806" cy="2157812"/>
          </a:xfrm>
          <a:prstGeom prst="rect">
            <a:avLst/>
          </a:prstGeom>
          <a:noFill/>
          <a:ln>
            <a:noFill/>
          </a:ln>
        </p:spPr>
      </p:pic>
      <p:sp>
        <p:nvSpPr>
          <p:cNvPr id="688" name="Google Shape;688;gf02f80bedd_4_9"/>
          <p:cNvSpPr/>
          <p:nvPr/>
        </p:nvSpPr>
        <p:spPr>
          <a:xfrm>
            <a:off x="914400" y="2835000"/>
            <a:ext cx="91500" cy="1645800"/>
          </a:xfrm>
          <a:prstGeom prst="rect">
            <a:avLst/>
          </a:prstGeom>
          <a:solidFill>
            <a:srgbClr val="CED4DA">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5"/>
              </a:rPr>
              <a:t>Ir al mapa</a:t>
            </a:r>
            <a:endParaRPr b="1" i="0" sz="1600" u="none" cap="none" strike="noStrike">
              <a:solidFill>
                <a:srgbClr val="000000"/>
              </a:solidFill>
              <a:latin typeface="Montserrat"/>
              <a:ea typeface="Montserrat"/>
              <a:cs typeface="Montserrat"/>
              <a:sym typeface="Montserrat"/>
            </a:endParaRPr>
          </a:p>
        </p:txBody>
      </p:sp>
      <p:pic>
        <p:nvPicPr>
          <p:cNvPr id="690" name="Google Shape;690;gf02f80bedd_4_9"/>
          <p:cNvPicPr preferRelativeResize="0"/>
          <p:nvPr/>
        </p:nvPicPr>
        <p:blipFill rotWithShape="1">
          <a:blip r:embed="rId6">
            <a:alphaModFix/>
          </a:blip>
          <a:srcRect b="0" l="0" r="0" t="0"/>
          <a:stretch/>
        </p:blipFill>
        <p:spPr>
          <a:xfrm>
            <a:off x="177675" y="398675"/>
            <a:ext cx="7990823" cy="503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96" name="Google Shape;696;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7" name="Google Shape;697;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98" name="Google Shape;698;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99" name="Google Shape;699;gf0b98326a7_0_0"/>
          <p:cNvSpPr txBox="1"/>
          <p:nvPr/>
        </p:nvSpPr>
        <p:spPr>
          <a:xfrm>
            <a:off x="438300" y="2109350"/>
            <a:ext cx="456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Requisitos de software para el sistema de información S.M.I.E.P (Sistema de Manejo de Inventarios en Empresas Pequeñas), proyecto el cual se hace con el objetivo de poder implementar un sistema de inventarios que permita aumentar la competitividad con estrategias que permitan la venta de productos de calidad y un manejo eficiente del producto que se tiene y un manejo contable diario entre cantidad de producto y dinero.  </a:t>
            </a:r>
            <a:r>
              <a:rPr b="1" i="0" lang="es-CO" sz="1400" u="sng" cap="none" strike="noStrike">
                <a:solidFill>
                  <a:schemeClr val="hlink"/>
                </a:solidFill>
                <a:latin typeface="Arial"/>
                <a:ea typeface="Arial"/>
                <a:cs typeface="Arial"/>
                <a:sym typeface="Arial"/>
                <a:hlinkClick r:id="rId5"/>
              </a:rPr>
              <a:t>Acceso al Formato SRS.</a:t>
            </a:r>
            <a:r>
              <a:rPr b="1" i="0" lang="es-CO" sz="1400" u="none" cap="none" strike="noStrike">
                <a:solidFill>
                  <a:srgbClr val="000000"/>
                </a:solidFill>
                <a:latin typeface="Arial"/>
                <a:ea typeface="Arial"/>
                <a:cs typeface="Arial"/>
                <a:sym typeface="Arial"/>
              </a:rPr>
              <a:t> - </a:t>
            </a:r>
            <a:r>
              <a:rPr b="1" i="0" lang="es-CO" sz="1400" u="sng" cap="none" strike="noStrike">
                <a:solidFill>
                  <a:schemeClr val="hlink"/>
                </a:solidFill>
                <a:latin typeface="Arial"/>
                <a:ea typeface="Arial"/>
                <a:cs typeface="Arial"/>
                <a:sym typeface="Arial"/>
                <a:hlinkClick r:id="rId6"/>
              </a:rPr>
              <a:t>Stakeholders.</a:t>
            </a:r>
            <a:endParaRPr b="1" i="0" sz="1400" u="none" cap="none" strike="noStrike">
              <a:solidFill>
                <a:srgbClr val="000000"/>
              </a:solidFill>
              <a:latin typeface="Arial"/>
              <a:ea typeface="Arial"/>
              <a:cs typeface="Arial"/>
              <a:sym typeface="Arial"/>
            </a:endParaRPr>
          </a:p>
        </p:txBody>
      </p:sp>
      <p:pic>
        <p:nvPicPr>
          <p:cNvPr id="700" name="Google Shape;700;gf0b98326a7_0_0"/>
          <p:cNvPicPr preferRelativeResize="0"/>
          <p:nvPr/>
        </p:nvPicPr>
        <p:blipFill rotWithShape="1">
          <a:blip r:embed="rId7">
            <a:alphaModFix/>
          </a:blip>
          <a:srcRect b="0" l="0" r="0" t="0"/>
          <a:stretch/>
        </p:blipFill>
        <p:spPr>
          <a:xfrm>
            <a:off x="152325" y="1106775"/>
            <a:ext cx="3659924" cy="1002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706" name="Google Shape;706;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7" name="Google Shape;707;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08" name="Google Shape;708;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pic>
        <p:nvPicPr>
          <p:cNvPr id="709" name="Google Shape;709;gf07a3a17d1_0_0"/>
          <p:cNvPicPr preferRelativeResize="0"/>
          <p:nvPr/>
        </p:nvPicPr>
        <p:blipFill rotWithShape="1">
          <a:blip r:embed="rId5">
            <a:alphaModFix/>
          </a:blip>
          <a:srcRect b="0" l="0" r="0" t="0"/>
          <a:stretch/>
        </p:blipFill>
        <p:spPr>
          <a:xfrm>
            <a:off x="167150" y="990575"/>
            <a:ext cx="3084877" cy="11546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5" name="Google Shape;715;gf07a3a17d1_0_25"/>
          <p:cNvGraphicFramePr/>
          <p:nvPr/>
        </p:nvGraphicFramePr>
        <p:xfrm>
          <a:off x="952475" y="895900"/>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1" name="Google Shape;721;gf07a3a17d1_0_77"/>
          <p:cNvGraphicFramePr/>
          <p:nvPr/>
        </p:nvGraphicFramePr>
        <p:xfrm>
          <a:off x="952475" y="895900"/>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7" name="Google Shape;727;gf07a3a17d1_0_82"/>
          <p:cNvGraphicFramePr/>
          <p:nvPr/>
        </p:nvGraphicFramePr>
        <p:xfrm>
          <a:off x="952475" y="895900"/>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Modificar</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3" name="Google Shape;733;gf07a3a17d1_0_57"/>
          <p:cNvGraphicFramePr/>
          <p:nvPr/>
        </p:nvGraphicFramePr>
        <p:xfrm>
          <a:off x="952475" y="895900"/>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Registrar el número de los productos existentes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número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9" name="Google Shape;739;gf07a3a17d1_0_67"/>
          <p:cNvGraphicFramePr/>
          <p:nvPr/>
        </p:nvGraphicFramePr>
        <p:xfrm>
          <a:off x="952475" y="895900"/>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5098"/>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se puede observar que, el poco control que se intenta llevar acerca del inventario de los productos, se hace en unos cuadernos y estos no permiten realizar un análisis profundo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ninguna herramienta plausible para la tarea.</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45" name="Google Shape;745;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6" name="Google Shape;746;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47" name="Google Shape;747;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pic>
        <p:nvPicPr>
          <p:cNvPr id="748" name="Google Shape;748;gf07a3a17d1_0_112"/>
          <p:cNvPicPr preferRelativeResize="0"/>
          <p:nvPr/>
        </p:nvPicPr>
        <p:blipFill rotWithShape="1">
          <a:blip r:embed="rId5">
            <a:alphaModFix/>
          </a:blip>
          <a:srcRect b="0" l="0" r="0" t="0"/>
          <a:stretch/>
        </p:blipFill>
        <p:spPr>
          <a:xfrm>
            <a:off x="167150" y="990575"/>
            <a:ext cx="3699748" cy="12218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4" name="Google Shape;754;gf07a3a17d1_0_119"/>
          <p:cNvGraphicFramePr/>
          <p:nvPr/>
        </p:nvGraphicFramePr>
        <p:xfrm>
          <a:off x="952475" y="1307375"/>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RF004, RF005, RF006, RF007, RF008, RF009, RF010, RF011, RF012, RF013</a:t>
                      </a:r>
                      <a:endParaRPr sz="1400" u="none" cap="none" strike="noStrike">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0" name="Google Shape;760;gf07a3a17d1_0_125"/>
          <p:cNvGraphicFramePr/>
          <p:nvPr/>
        </p:nvGraphicFramePr>
        <p:xfrm>
          <a:off x="952475" y="1307375"/>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En caso de presentarse un error, un retraso o una operación inválida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6" name="Google Shape;766;gf07a3a17d1_0_130"/>
          <p:cNvGraphicFramePr/>
          <p:nvPr/>
        </p:nvGraphicFramePr>
        <p:xfrm>
          <a:off x="952475" y="1307375"/>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RF004, RF005, RF006, RF007, RF008,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2" name="Google Shape;772;gf07a3a17d1_0_135"/>
          <p:cNvGraphicFramePr/>
          <p:nvPr/>
        </p:nvGraphicFramePr>
        <p:xfrm>
          <a:off x="952475" y="1307375"/>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Documentación</a:t>
                      </a:r>
                      <a:endParaRPr sz="1400" u="none" cap="none" strike="noStrike">
                        <a:solidFill>
                          <a:schemeClr val="dk1"/>
                        </a:solidFill>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 contar con manuales y documentación para el uso del usuario.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 contar con manuales de usuario estructurados adecuadamente, además de llevar la correspondiente documentación necesaria para su uso y desarrollo.</a:t>
                      </a:r>
                      <a:endParaRPr sz="1400" u="none" cap="none" strike="noStrike">
                        <a:solidFill>
                          <a:schemeClr val="dk1"/>
                        </a:solidFill>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8" name="Google Shape;778;gf07a3a17d1_0_140"/>
          <p:cNvGraphicFramePr/>
          <p:nvPr/>
        </p:nvGraphicFramePr>
        <p:xfrm>
          <a:off x="952475" y="1307375"/>
          <a:ext cx="3000000" cy="3000000"/>
        </p:xfrm>
        <a:graphic>
          <a:graphicData uri="http://schemas.openxmlformats.org/drawingml/2006/table">
            <a:tbl>
              <a:tblPr>
                <a:noFill/>
                <a:tableStyleId>{6C6FF40C-87F2-4C03-AE01-A19177B2AC67}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Conectividad</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posible usarla sin conexión a internet.</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será utilizable sin conexión a internet, pero no tendrá un enlace completo a las funciones como compartir permisos y demás.</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784" name="Google Shape;784;gf0b98326a7_0_10"/>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86" name="Google Shape;786;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
        <p:nvSpPr>
          <p:cNvPr id="787" name="Google Shape;787;gf0b98326a7_0_1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 </a:t>
            </a:r>
            <a:r>
              <a:rPr b="1" i="0" lang="es-CO" sz="1400" u="sng" cap="none" strike="noStrike">
                <a:solidFill>
                  <a:schemeClr val="hlink"/>
                </a:solidFill>
                <a:latin typeface="Arial"/>
                <a:ea typeface="Arial"/>
                <a:cs typeface="Arial"/>
                <a:sym typeface="Arial"/>
                <a:hlinkClick r:id="rId5"/>
              </a:rPr>
              <a:t>Formato de casos de uso extendido.</a:t>
            </a:r>
            <a:endParaRPr b="1" i="0" sz="1400" u="none" cap="none" strike="noStrike">
              <a:solidFill>
                <a:srgbClr val="000000"/>
              </a:solidFill>
              <a:latin typeface="Arial"/>
              <a:ea typeface="Arial"/>
              <a:cs typeface="Arial"/>
              <a:sym typeface="Arial"/>
            </a:endParaRPr>
          </a:p>
        </p:txBody>
      </p:sp>
      <p:pic>
        <p:nvPicPr>
          <p:cNvPr id="788" name="Google Shape;788;gf0b98326a7_0_10"/>
          <p:cNvPicPr preferRelativeResize="0"/>
          <p:nvPr/>
        </p:nvPicPr>
        <p:blipFill rotWithShape="1">
          <a:blip r:embed="rId6">
            <a:alphaModFix/>
          </a:blip>
          <a:srcRect b="0" l="0" r="0" t="0"/>
          <a:stretch/>
        </p:blipFill>
        <p:spPr>
          <a:xfrm>
            <a:off x="152325" y="1106775"/>
            <a:ext cx="3837550" cy="97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gecfba58b1c_0_0"/>
          <p:cNvPicPr preferRelativeResize="0"/>
          <p:nvPr/>
        </p:nvPicPr>
        <p:blipFill rotWithShape="1">
          <a:blip r:embed="rId3">
            <a:alphaModFix/>
          </a:blip>
          <a:srcRect b="0" l="0" r="0" t="0"/>
          <a:stretch/>
        </p:blipFill>
        <p:spPr>
          <a:xfrm>
            <a:off x="8171050" y="1686825"/>
            <a:ext cx="1740726" cy="1740726"/>
          </a:xfrm>
          <a:prstGeom prst="rect">
            <a:avLst/>
          </a:prstGeom>
          <a:noFill/>
          <a:ln>
            <a:noFill/>
          </a:ln>
        </p:spPr>
      </p:pic>
      <p:pic>
        <p:nvPicPr>
          <p:cNvPr id="794" name="Google Shape;794;gecfba58b1c_0_0"/>
          <p:cNvPicPr preferRelativeResize="0"/>
          <p:nvPr/>
        </p:nvPicPr>
        <p:blipFill rotWithShape="1">
          <a:blip r:embed="rId4">
            <a:alphaModFix/>
          </a:blip>
          <a:srcRect b="0" l="0" r="0" t="0"/>
          <a:stretch/>
        </p:blipFill>
        <p:spPr>
          <a:xfrm rot="-1897376">
            <a:off x="4665496" y="-113474"/>
            <a:ext cx="962102" cy="962102"/>
          </a:xfrm>
          <a:prstGeom prst="rect">
            <a:avLst/>
          </a:prstGeom>
          <a:noFill/>
          <a:ln>
            <a:noFill/>
          </a:ln>
        </p:spPr>
      </p:pic>
      <p:sp>
        <p:nvSpPr>
          <p:cNvPr id="795" name="Google Shape;795;gecfba58b1c_0_0"/>
          <p:cNvSpPr/>
          <p:nvPr/>
        </p:nvSpPr>
        <p:spPr>
          <a:xfrm>
            <a:off x="914400" y="2835000"/>
            <a:ext cx="91500" cy="1645800"/>
          </a:xfrm>
          <a:prstGeom prst="rect">
            <a:avLst/>
          </a:prstGeom>
          <a:solidFill>
            <a:srgbClr val="CED4DA">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ecfba58b1c_0_0"/>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5"/>
              </a:rPr>
              <a:t>UML</a:t>
            </a:r>
            <a:endParaRPr b="1" i="0" sz="1400" u="none" cap="none" strike="noStrike">
              <a:solidFill>
                <a:srgbClr val="000000"/>
              </a:solidFill>
              <a:latin typeface="Arial"/>
              <a:ea typeface="Arial"/>
              <a:cs typeface="Arial"/>
              <a:sym typeface="Arial"/>
            </a:endParaRPr>
          </a:p>
        </p:txBody>
      </p:sp>
      <p:pic>
        <p:nvPicPr>
          <p:cNvPr id="797" name="Google Shape;797;gecfba58b1c_0_0"/>
          <p:cNvPicPr preferRelativeResize="0"/>
          <p:nvPr/>
        </p:nvPicPr>
        <p:blipFill rotWithShape="1">
          <a:blip r:embed="rId6">
            <a:alphaModFix/>
          </a:blip>
          <a:srcRect b="0" l="0" r="0" t="0"/>
          <a:stretch/>
        </p:blipFill>
        <p:spPr>
          <a:xfrm>
            <a:off x="2117925" y="618825"/>
            <a:ext cx="6053124" cy="4741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grpSp>
        <p:nvGrpSpPr>
          <p:cNvPr id="802" name="Google Shape;802;g1077078d894_1_1"/>
          <p:cNvGrpSpPr/>
          <p:nvPr/>
        </p:nvGrpSpPr>
        <p:grpSpPr>
          <a:xfrm>
            <a:off x="6243063" y="0"/>
            <a:ext cx="3837550" cy="970150"/>
            <a:chOff x="3121538" y="0"/>
            <a:chExt cx="3837550" cy="970150"/>
          </a:xfrm>
        </p:grpSpPr>
        <p:pic>
          <p:nvPicPr>
            <p:cNvPr id="803" name="Google Shape;803;g1077078d894_1_1"/>
            <p:cNvPicPr preferRelativeResize="0"/>
            <p:nvPr/>
          </p:nvPicPr>
          <p:blipFill rotWithShape="1">
            <a:blip r:embed="rId3">
              <a:alphaModFix/>
            </a:blip>
            <a:srcRect b="0" l="0" r="0" t="0"/>
            <a:stretch/>
          </p:blipFill>
          <p:spPr>
            <a:xfrm>
              <a:off x="3121538" y="0"/>
              <a:ext cx="3837550" cy="970150"/>
            </a:xfrm>
            <a:prstGeom prst="rect">
              <a:avLst/>
            </a:prstGeom>
            <a:noFill/>
            <a:ln>
              <a:noFill/>
            </a:ln>
          </p:spPr>
        </p:pic>
        <p:sp>
          <p:nvSpPr>
            <p:cNvPr id="804" name="Google Shape;804;g1077078d894_1_1"/>
            <p:cNvSpPr txBox="1"/>
            <p:nvPr/>
          </p:nvSpPr>
          <p:spPr>
            <a:xfrm>
              <a:off x="3127650" y="208025"/>
              <a:ext cx="382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CO" sz="2400">
                  <a:latin typeface="Times New Roman"/>
                  <a:ea typeface="Times New Roman"/>
                  <a:cs typeface="Times New Roman"/>
                  <a:sym typeface="Times New Roman"/>
                </a:rPr>
                <a:t>Diagrama de Clases</a:t>
              </a:r>
              <a:endParaRPr b="1" sz="2400">
                <a:latin typeface="Times New Roman"/>
                <a:ea typeface="Times New Roman"/>
                <a:cs typeface="Times New Roman"/>
                <a:sym typeface="Times New Roman"/>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aquello disponible, escaso, faltante, dañado o trocado con base en productos tangibles, disponibles y comerciables a través de la implementación de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pSp>
        <p:nvGrpSpPr>
          <p:cNvPr id="813" name="Google Shape;813;g1077078d894_1_4"/>
          <p:cNvGrpSpPr/>
          <p:nvPr/>
        </p:nvGrpSpPr>
        <p:grpSpPr>
          <a:xfrm>
            <a:off x="1131413" y="1023675"/>
            <a:ext cx="3837550" cy="970150"/>
            <a:chOff x="-12" y="2074275"/>
            <a:chExt cx="3837550" cy="970150"/>
          </a:xfrm>
        </p:grpSpPr>
        <p:pic>
          <p:nvPicPr>
            <p:cNvPr id="814" name="Google Shape;814;g1077078d894_1_4"/>
            <p:cNvPicPr preferRelativeResize="0"/>
            <p:nvPr/>
          </p:nvPicPr>
          <p:blipFill rotWithShape="1">
            <a:blip r:embed="rId3">
              <a:alphaModFix/>
            </a:blip>
            <a:srcRect b="0" l="0" r="0" t="0"/>
            <a:stretch/>
          </p:blipFill>
          <p:spPr>
            <a:xfrm>
              <a:off x="-12" y="2074275"/>
              <a:ext cx="3837550" cy="970150"/>
            </a:xfrm>
            <a:prstGeom prst="rect">
              <a:avLst/>
            </a:prstGeom>
            <a:noFill/>
            <a:ln>
              <a:noFill/>
            </a:ln>
          </p:spPr>
        </p:pic>
        <p:sp>
          <p:nvSpPr>
            <p:cNvPr id="815" name="Google Shape;815;g1077078d894_1_4"/>
            <p:cNvSpPr txBox="1"/>
            <p:nvPr/>
          </p:nvSpPr>
          <p:spPr>
            <a:xfrm>
              <a:off x="6125" y="2282300"/>
              <a:ext cx="382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CO" sz="2400">
                  <a:latin typeface="Times New Roman"/>
                  <a:ea typeface="Times New Roman"/>
                  <a:cs typeface="Times New Roman"/>
                  <a:sym typeface="Times New Roman"/>
                </a:rPr>
                <a:t>Modelo Entidad Relación</a:t>
              </a:r>
              <a:endParaRPr b="1" sz="2400">
                <a:latin typeface="Times New Roman"/>
                <a:ea typeface="Times New Roman"/>
                <a:cs typeface="Times New Roman"/>
                <a:sym typeface="Times New Roman"/>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104350933c8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Modelo relacional</a:t>
            </a:r>
            <a:endParaRPr b="1" i="0" sz="2500" u="none" cap="none" strike="noStrike">
              <a:solidFill>
                <a:srgbClr val="000000"/>
              </a:solidFill>
              <a:latin typeface="Montserrat"/>
              <a:ea typeface="Montserrat"/>
              <a:cs typeface="Montserrat"/>
              <a:sym typeface="Montserrat"/>
            </a:endParaRPr>
          </a:p>
        </p:txBody>
      </p:sp>
      <p:sp>
        <p:nvSpPr>
          <p:cNvPr id="825" name="Google Shape;825;g104350933c8_0_0"/>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6" name="Google Shape;826;g104350933c8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sp>
        <p:nvSpPr>
          <p:cNvPr id="827" name="Google Shape;827;g104350933c8_0_0"/>
          <p:cNvSpPr txBox="1"/>
          <p:nvPr/>
        </p:nvSpPr>
        <p:spPr>
          <a:xfrm>
            <a:off x="274325" y="2281875"/>
            <a:ext cx="463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sngStrike">
              <a:solidFill>
                <a:srgbClr val="000000"/>
              </a:solidFill>
              <a:latin typeface="Arial"/>
              <a:ea typeface="Arial"/>
              <a:cs typeface="Arial"/>
              <a:sym typeface="Arial"/>
            </a:endParaRPr>
          </a:p>
        </p:txBody>
      </p:sp>
      <p:pic>
        <p:nvPicPr>
          <p:cNvPr id="828" name="Google Shape;828;g104350933c8_0_0"/>
          <p:cNvPicPr preferRelativeResize="0"/>
          <p:nvPr/>
        </p:nvPicPr>
        <p:blipFill rotWithShape="1">
          <a:blip r:embed="rId4">
            <a:alphaModFix/>
          </a:blip>
          <a:srcRect b="0" l="0" r="0" t="0"/>
          <a:stretch/>
        </p:blipFill>
        <p:spPr>
          <a:xfrm>
            <a:off x="5315275" y="0"/>
            <a:ext cx="4765351" cy="4616325"/>
          </a:xfrm>
          <a:prstGeom prst="rect">
            <a:avLst/>
          </a:prstGeom>
          <a:noFill/>
          <a:ln>
            <a:noFill/>
          </a:ln>
        </p:spPr>
      </p:pic>
      <p:pic>
        <p:nvPicPr>
          <p:cNvPr id="829" name="Google Shape;829;g104350933c8_0_0"/>
          <p:cNvPicPr preferRelativeResize="0"/>
          <p:nvPr/>
        </p:nvPicPr>
        <p:blipFill rotWithShape="1">
          <a:blip r:embed="rId5">
            <a:alphaModFix/>
          </a:blip>
          <a:srcRect b="0" l="0" r="0" t="0"/>
          <a:stretch/>
        </p:blipFill>
        <p:spPr>
          <a:xfrm>
            <a:off x="152325" y="1106775"/>
            <a:ext cx="3454976" cy="614876"/>
          </a:xfrm>
          <a:prstGeom prst="rect">
            <a:avLst/>
          </a:prstGeom>
          <a:noFill/>
          <a:ln>
            <a:noFill/>
          </a:ln>
        </p:spPr>
      </p:pic>
      <p:sp>
        <p:nvSpPr>
          <p:cNvPr id="830" name="Google Shape;830;g104350933c8_0_0"/>
          <p:cNvSpPr txBox="1"/>
          <p:nvPr/>
        </p:nvSpPr>
        <p:spPr>
          <a:xfrm>
            <a:off x="401375" y="2281875"/>
            <a:ext cx="41379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CO" sz="1700" u="none" cap="none" strike="noStrike">
                <a:solidFill>
                  <a:srgbClr val="333333"/>
                </a:solidFill>
                <a:highlight>
                  <a:srgbClr val="F6F9FC"/>
                </a:highlight>
                <a:latin typeface="Arial"/>
                <a:ea typeface="Arial"/>
                <a:cs typeface="Arial"/>
                <a:sym typeface="Arial"/>
              </a:rPr>
              <a:t>Un modelo relacional consiste en representar datos por medio de tablas relacionadas cuyas filas se llaman tuplas y las columnas variables, conformando así una base de datos.</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102b8eecfc9_0_0"/>
          <p:cNvSpPr/>
          <p:nvPr/>
        </p:nvSpPr>
        <p:spPr>
          <a:xfrm>
            <a:off x="13" y="-14"/>
            <a:ext cx="10080600" cy="567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6" name="Google Shape;836;g102b8eecfc9_0_0"/>
          <p:cNvPicPr preferRelativeResize="0"/>
          <p:nvPr/>
        </p:nvPicPr>
        <p:blipFill rotWithShape="1">
          <a:blip r:embed="rId3">
            <a:alphaModFix/>
          </a:blip>
          <a:srcRect b="0" l="0" r="0" t="0"/>
          <a:stretch/>
        </p:blipFill>
        <p:spPr>
          <a:xfrm>
            <a:off x="1817925" y="3517250"/>
            <a:ext cx="2053601" cy="2053601"/>
          </a:xfrm>
          <a:prstGeom prst="rect">
            <a:avLst/>
          </a:prstGeom>
          <a:noFill/>
          <a:ln>
            <a:noFill/>
          </a:ln>
        </p:spPr>
      </p:pic>
      <p:grpSp>
        <p:nvGrpSpPr>
          <p:cNvPr id="837" name="Google Shape;837;g102b8eecfc9_0_0"/>
          <p:cNvGrpSpPr/>
          <p:nvPr/>
        </p:nvGrpSpPr>
        <p:grpSpPr>
          <a:xfrm>
            <a:off x="338174" y="261636"/>
            <a:ext cx="2323649" cy="2323629"/>
            <a:chOff x="841049" y="65061"/>
            <a:chExt cx="2323649" cy="2323629"/>
          </a:xfrm>
        </p:grpSpPr>
        <p:pic>
          <p:nvPicPr>
            <p:cNvPr id="838" name="Google Shape;838;g102b8eecfc9_0_0"/>
            <p:cNvPicPr preferRelativeResize="0"/>
            <p:nvPr/>
          </p:nvPicPr>
          <p:blipFill rotWithShape="1">
            <a:blip r:embed="rId4">
              <a:alphaModFix/>
            </a:blip>
            <a:srcRect b="0" l="0" r="0" t="0"/>
            <a:stretch/>
          </p:blipFill>
          <p:spPr>
            <a:xfrm flipH="1" rot="-4962894">
              <a:off x="964367" y="188357"/>
              <a:ext cx="2077014" cy="2077037"/>
            </a:xfrm>
            <a:prstGeom prst="rect">
              <a:avLst/>
            </a:prstGeom>
            <a:noFill/>
            <a:ln>
              <a:noFill/>
            </a:ln>
          </p:spPr>
        </p:pic>
        <p:sp>
          <p:nvSpPr>
            <p:cNvPr id="839" name="Google Shape;839;g102b8eecfc9_0_0"/>
            <p:cNvSpPr txBox="1"/>
            <p:nvPr/>
          </p:nvSpPr>
          <p:spPr>
            <a:xfrm>
              <a:off x="1543750" y="755950"/>
              <a:ext cx="69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5"/>
                </a:rPr>
                <a:t>M. R</a:t>
              </a:r>
              <a:endParaRPr b="1" i="0" sz="1400" u="none" cap="none" strike="noStrike">
                <a:solidFill>
                  <a:srgbClr val="000000"/>
                </a:solidFill>
                <a:latin typeface="Arial"/>
                <a:ea typeface="Arial"/>
                <a:cs typeface="Arial"/>
                <a:sym typeface="Arial"/>
              </a:endParaRPr>
            </a:p>
          </p:txBody>
        </p:sp>
        <p:sp>
          <p:nvSpPr>
            <p:cNvPr id="840" name="Google Shape;840;g102b8eecfc9_0_0"/>
            <p:cNvSpPr txBox="1"/>
            <p:nvPr/>
          </p:nvSpPr>
          <p:spPr>
            <a:xfrm>
              <a:off x="1348725" y="1073375"/>
              <a:ext cx="14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6"/>
                </a:rPr>
                <a:t>Diccionario</a:t>
              </a:r>
              <a:endParaRPr b="1" i="0" sz="1400" u="none" cap="none" strike="noStrike">
                <a:solidFill>
                  <a:srgbClr val="000000"/>
                </a:solidFill>
                <a:latin typeface="Arial"/>
                <a:ea typeface="Arial"/>
                <a:cs typeface="Arial"/>
                <a:sym typeface="Arial"/>
              </a:endParaRPr>
            </a:p>
          </p:txBody>
        </p:sp>
      </p:grpSp>
      <p:sp>
        <p:nvSpPr>
          <p:cNvPr id="841" name="Google Shape;841;g102b8eecfc9_0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2" name="Google Shape;842;g102b8eecfc9_0_0"/>
          <p:cNvPicPr preferRelativeResize="0"/>
          <p:nvPr/>
        </p:nvPicPr>
        <p:blipFill rotWithShape="1">
          <a:blip r:embed="rId7">
            <a:alphaModFix/>
          </a:blip>
          <a:srcRect b="0" l="0" r="-19188" t="0"/>
          <a:stretch/>
        </p:blipFill>
        <p:spPr>
          <a:xfrm>
            <a:off x="2761175" y="450396"/>
            <a:ext cx="7319425" cy="522018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g10670007878_4_47"/>
          <p:cNvPicPr preferRelativeResize="0"/>
          <p:nvPr/>
        </p:nvPicPr>
        <p:blipFill rotWithShape="1">
          <a:blip r:embed="rId3">
            <a:alphaModFix/>
          </a:blip>
          <a:srcRect b="0" l="0" r="0" t="0"/>
          <a:stretch/>
        </p:blipFill>
        <p:spPr>
          <a:xfrm>
            <a:off x="403550" y="599725"/>
            <a:ext cx="3751800" cy="575375"/>
          </a:xfrm>
          <a:prstGeom prst="rect">
            <a:avLst/>
          </a:prstGeom>
          <a:noFill/>
          <a:ln>
            <a:noFill/>
          </a:ln>
        </p:spPr>
      </p:pic>
      <p:sp>
        <p:nvSpPr>
          <p:cNvPr id="848" name="Google Shape;848;g10670007878_4_47"/>
          <p:cNvSpPr/>
          <p:nvPr/>
        </p:nvSpPr>
        <p:spPr>
          <a:xfrm>
            <a:off x="603725" y="599725"/>
            <a:ext cx="3751800" cy="952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 de Gantt</a:t>
            </a:r>
            <a:endParaRPr b="1" i="0" sz="2500" u="none" cap="none" strike="noStrike">
              <a:solidFill>
                <a:srgbClr val="000000"/>
              </a:solidFill>
              <a:latin typeface="Montserrat"/>
              <a:ea typeface="Montserrat"/>
              <a:cs typeface="Montserrat"/>
              <a:sym typeface="Montserrat"/>
            </a:endParaRPr>
          </a:p>
        </p:txBody>
      </p:sp>
      <p:sp>
        <p:nvSpPr>
          <p:cNvPr id="849" name="Google Shape;849;g10670007878_4_47"/>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0" name="Google Shape;850;g10670007878_4_47"/>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851" name="Google Shape;851;g10670007878_4_47"/>
          <p:cNvSpPr txBox="1"/>
          <p:nvPr/>
        </p:nvSpPr>
        <p:spPr>
          <a:xfrm>
            <a:off x="403550" y="1603888"/>
            <a:ext cx="5417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500"/>
              <a:buFont typeface="Arial"/>
              <a:buNone/>
            </a:pPr>
            <a:r>
              <a:rPr b="0" i="0" lang="es-CO" sz="1500" u="none" cap="none" strike="noStrike">
                <a:solidFill>
                  <a:srgbClr val="1A1A1A"/>
                </a:solidFill>
                <a:highlight>
                  <a:schemeClr val="lt1"/>
                </a:highlight>
                <a:latin typeface="Arial"/>
                <a:ea typeface="Arial"/>
                <a:cs typeface="Arial"/>
                <a:sym typeface="Arial"/>
              </a:rPr>
              <a:t>Es una herramienta que permite tener una vista general de las tareas a realizar en un proyecto, generalmente se usa para que los integrantes de dicho proyecto sepan sobre qué tareas están a cargo; de igual forma, los diagramas de Gantt pueden ser tan detallados que indican el costo total del proyecto, teniendo en cuenta los recursos que se usaron durante la realización del mismo.</a:t>
            </a:r>
            <a:endParaRPr b="0" i="0" sz="1500" u="none" cap="none" strike="noStrike">
              <a:solidFill>
                <a:srgbClr val="000000"/>
              </a:solidFill>
              <a:latin typeface="Arial"/>
              <a:ea typeface="Arial"/>
              <a:cs typeface="Arial"/>
              <a:sym typeface="Arial"/>
            </a:endParaRPr>
          </a:p>
        </p:txBody>
      </p:sp>
      <p:pic>
        <p:nvPicPr>
          <p:cNvPr id="852" name="Google Shape;852;g10670007878_4_47"/>
          <p:cNvPicPr preferRelativeResize="0"/>
          <p:nvPr/>
        </p:nvPicPr>
        <p:blipFill rotWithShape="1">
          <a:blip r:embed="rId5">
            <a:alphaModFix/>
          </a:blip>
          <a:srcRect b="0" l="0" r="0" t="0"/>
          <a:stretch/>
        </p:blipFill>
        <p:spPr>
          <a:xfrm>
            <a:off x="5740048" y="762850"/>
            <a:ext cx="4144850" cy="4144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g10670007878_4_68"/>
          <p:cNvPicPr preferRelativeResize="0"/>
          <p:nvPr/>
        </p:nvPicPr>
        <p:blipFill rotWithShape="1">
          <a:blip r:embed="rId3">
            <a:alphaModFix/>
          </a:blip>
          <a:srcRect b="0" l="0" r="0" t="0"/>
          <a:stretch/>
        </p:blipFill>
        <p:spPr>
          <a:xfrm>
            <a:off x="137150" y="1855025"/>
            <a:ext cx="2053601" cy="2053601"/>
          </a:xfrm>
          <a:prstGeom prst="rect">
            <a:avLst/>
          </a:prstGeom>
          <a:noFill/>
          <a:ln>
            <a:noFill/>
          </a:ln>
        </p:spPr>
      </p:pic>
      <p:pic>
        <p:nvPicPr>
          <p:cNvPr id="858" name="Google Shape;858;g10670007878_4_68"/>
          <p:cNvPicPr preferRelativeResize="0"/>
          <p:nvPr/>
        </p:nvPicPr>
        <p:blipFill rotWithShape="1">
          <a:blip r:embed="rId4">
            <a:alphaModFix/>
          </a:blip>
          <a:srcRect b="0" l="0" r="0" t="0"/>
          <a:stretch/>
        </p:blipFill>
        <p:spPr>
          <a:xfrm>
            <a:off x="4093400" y="218625"/>
            <a:ext cx="2172600" cy="505574"/>
          </a:xfrm>
          <a:prstGeom prst="rect">
            <a:avLst/>
          </a:prstGeom>
          <a:noFill/>
          <a:ln>
            <a:noFill/>
          </a:ln>
        </p:spPr>
      </p:pic>
      <p:sp>
        <p:nvSpPr>
          <p:cNvPr id="859" name="Google Shape;859;g10670007878_4_68"/>
          <p:cNvSpPr/>
          <p:nvPr/>
        </p:nvSpPr>
        <p:spPr>
          <a:xfrm>
            <a:off x="4905425" y="7737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10670007878_4_68">
            <a:hlinkClick r:id="rId5"/>
          </p:cNvPr>
          <p:cNvSpPr txBox="1"/>
          <p:nvPr/>
        </p:nvSpPr>
        <p:spPr>
          <a:xfrm>
            <a:off x="4179100" y="277875"/>
            <a:ext cx="1995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Arial"/>
                <a:ea typeface="Arial"/>
                <a:cs typeface="Arial"/>
                <a:sym typeface="Arial"/>
                <a:hlinkClick r:id="rId6"/>
              </a:rPr>
              <a:t>Diagrama de Gantt</a:t>
            </a:r>
            <a:endParaRPr b="1" i="0" sz="1600" u="none" cap="none" strike="noStrike">
              <a:solidFill>
                <a:srgbClr val="000000"/>
              </a:solidFill>
              <a:latin typeface="Arial"/>
              <a:ea typeface="Arial"/>
              <a:cs typeface="Arial"/>
              <a:sym typeface="Arial"/>
            </a:endParaRPr>
          </a:p>
        </p:txBody>
      </p:sp>
      <p:pic>
        <p:nvPicPr>
          <p:cNvPr id="861" name="Google Shape;861;g10670007878_4_68"/>
          <p:cNvPicPr preferRelativeResize="0"/>
          <p:nvPr/>
        </p:nvPicPr>
        <p:blipFill>
          <a:blip r:embed="rId7">
            <a:alphaModFix/>
          </a:blip>
          <a:stretch>
            <a:fillRect/>
          </a:stretch>
        </p:blipFill>
        <p:spPr>
          <a:xfrm>
            <a:off x="0" y="773719"/>
            <a:ext cx="10080624" cy="487936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g1077078d894_1_19"/>
          <p:cNvPicPr preferRelativeResize="0"/>
          <p:nvPr/>
        </p:nvPicPr>
        <p:blipFill>
          <a:blip r:embed="rId3">
            <a:alphaModFix/>
          </a:blip>
          <a:stretch>
            <a:fillRect/>
          </a:stretch>
        </p:blipFill>
        <p:spPr>
          <a:xfrm>
            <a:off x="1682750" y="0"/>
            <a:ext cx="6715125" cy="1609725"/>
          </a:xfrm>
          <a:prstGeom prst="rect">
            <a:avLst/>
          </a:prstGeom>
          <a:noFill/>
          <a:ln>
            <a:noFill/>
          </a:ln>
        </p:spPr>
      </p:pic>
      <p:pic>
        <p:nvPicPr>
          <p:cNvPr id="867" name="Google Shape;867;g1077078d894_1_19"/>
          <p:cNvPicPr preferRelativeResize="0"/>
          <p:nvPr/>
        </p:nvPicPr>
        <p:blipFill>
          <a:blip r:embed="rId4">
            <a:alphaModFix/>
          </a:blip>
          <a:stretch>
            <a:fillRect/>
          </a:stretch>
        </p:blipFill>
        <p:spPr>
          <a:xfrm>
            <a:off x="125450" y="1609725"/>
            <a:ext cx="9457584" cy="36036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10670007878_4_2"/>
          <p:cNvSpPr/>
          <p:nvPr/>
        </p:nvSpPr>
        <p:spPr>
          <a:xfrm>
            <a:off x="603725" y="599725"/>
            <a:ext cx="3751800" cy="952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 de Despliegue</a:t>
            </a:r>
            <a:endParaRPr b="1" i="0" sz="2500" u="none" cap="none" strike="noStrike">
              <a:solidFill>
                <a:srgbClr val="000000"/>
              </a:solidFill>
              <a:latin typeface="Montserrat"/>
              <a:ea typeface="Montserrat"/>
              <a:cs typeface="Montserrat"/>
              <a:sym typeface="Montserrat"/>
            </a:endParaRPr>
          </a:p>
        </p:txBody>
      </p:sp>
      <p:sp>
        <p:nvSpPr>
          <p:cNvPr id="873" name="Google Shape;873;g10670007878_4_2"/>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4" name="Google Shape;874;g10670007878_4_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875" name="Google Shape;875;g10670007878_4_2"/>
          <p:cNvPicPr preferRelativeResize="0"/>
          <p:nvPr/>
        </p:nvPicPr>
        <p:blipFill rotWithShape="1">
          <a:blip r:embed="rId4">
            <a:alphaModFix/>
          </a:blip>
          <a:srcRect b="0" l="0" r="0" t="0"/>
          <a:stretch/>
        </p:blipFill>
        <p:spPr>
          <a:xfrm>
            <a:off x="6107773" y="959384"/>
            <a:ext cx="3751798" cy="3751798"/>
          </a:xfrm>
          <a:prstGeom prst="rect">
            <a:avLst/>
          </a:prstGeom>
          <a:noFill/>
          <a:ln>
            <a:noFill/>
          </a:ln>
        </p:spPr>
      </p:pic>
      <p:pic>
        <p:nvPicPr>
          <p:cNvPr id="876" name="Google Shape;876;g10670007878_4_2"/>
          <p:cNvPicPr preferRelativeResize="0"/>
          <p:nvPr/>
        </p:nvPicPr>
        <p:blipFill rotWithShape="1">
          <a:blip r:embed="rId5">
            <a:alphaModFix/>
          </a:blip>
          <a:srcRect b="0" l="0" r="0" t="0"/>
          <a:stretch/>
        </p:blipFill>
        <p:spPr>
          <a:xfrm>
            <a:off x="403550" y="599725"/>
            <a:ext cx="2758100" cy="1038474"/>
          </a:xfrm>
          <a:prstGeom prst="rect">
            <a:avLst/>
          </a:prstGeom>
          <a:noFill/>
          <a:ln>
            <a:noFill/>
          </a:ln>
        </p:spPr>
      </p:pic>
      <p:sp>
        <p:nvSpPr>
          <p:cNvPr id="877" name="Google Shape;877;g10670007878_4_2"/>
          <p:cNvSpPr txBox="1"/>
          <p:nvPr/>
        </p:nvSpPr>
        <p:spPr>
          <a:xfrm>
            <a:off x="403550" y="2084375"/>
            <a:ext cx="58671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Los Diagramas de Distribución muestran la disposición física de cada uno de los distintos nodos en los que se compone un sistema y el reparto de los componentes sobre dichos nodos.</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Que hace un diagrama de despliegue:</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¬Nos da una vista física del sistema.</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¬Es un mapa que nos dice que software aparece en el hardware.</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¬Muestra la configuración en el tiempo que se ejecutó.</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¬Identifica las dependencias del sistema con otros sistemas.</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300" u="none" cap="none" strike="noStrike">
                <a:solidFill>
                  <a:srgbClr val="1A1A1A"/>
                </a:solidFill>
                <a:highlight>
                  <a:schemeClr val="lt1"/>
                </a:highlight>
                <a:latin typeface="Arial"/>
                <a:ea typeface="Arial"/>
                <a:cs typeface="Arial"/>
                <a:sym typeface="Arial"/>
              </a:rPr>
              <a:t>¬Visualiza la topología física del sistema.</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rgbClr val="1A1A1A"/>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highlight>
                <a:schemeClr val="lt1"/>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g104350933c8_0_16"/>
          <p:cNvPicPr preferRelativeResize="0"/>
          <p:nvPr/>
        </p:nvPicPr>
        <p:blipFill rotWithShape="1">
          <a:blip r:embed="rId3">
            <a:alphaModFix/>
          </a:blip>
          <a:srcRect b="0" l="0" r="0" t="0"/>
          <a:stretch/>
        </p:blipFill>
        <p:spPr>
          <a:xfrm>
            <a:off x="4076713" y="2918700"/>
            <a:ext cx="2053601" cy="2053601"/>
          </a:xfrm>
          <a:prstGeom prst="rect">
            <a:avLst/>
          </a:prstGeom>
          <a:noFill/>
          <a:ln>
            <a:noFill/>
          </a:ln>
        </p:spPr>
      </p:pic>
      <p:sp>
        <p:nvSpPr>
          <p:cNvPr id="883" name="Google Shape;883;g104350933c8_0_16"/>
          <p:cNvSpPr/>
          <p:nvPr/>
        </p:nvSpPr>
        <p:spPr>
          <a:xfrm>
            <a:off x="914400" y="2835000"/>
            <a:ext cx="91500" cy="1645800"/>
          </a:xfrm>
          <a:prstGeom prst="rect">
            <a:avLst/>
          </a:prstGeom>
          <a:solidFill>
            <a:srgbClr val="CED4DA">
              <a:alpha val="4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104350933c8_0_16"/>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4"/>
              </a:rPr>
              <a:t>Deployment Diagram</a:t>
            </a:r>
            <a:endParaRPr b="1" i="0" sz="1400" u="none" cap="none" strike="noStrike">
              <a:solidFill>
                <a:srgbClr val="000000"/>
              </a:solidFill>
              <a:latin typeface="Arial"/>
              <a:ea typeface="Arial"/>
              <a:cs typeface="Arial"/>
              <a:sym typeface="Arial"/>
            </a:endParaRPr>
          </a:p>
        </p:txBody>
      </p:sp>
      <p:pic>
        <p:nvPicPr>
          <p:cNvPr id="885" name="Google Shape;885;g104350933c8_0_16"/>
          <p:cNvPicPr preferRelativeResize="0"/>
          <p:nvPr/>
        </p:nvPicPr>
        <p:blipFill rotWithShape="1">
          <a:blip r:embed="rId5">
            <a:alphaModFix/>
          </a:blip>
          <a:srcRect b="0" l="0" r="0" t="0"/>
          <a:stretch/>
        </p:blipFill>
        <p:spPr>
          <a:xfrm>
            <a:off x="553513" y="1658438"/>
            <a:ext cx="9099976" cy="2353675"/>
          </a:xfrm>
          <a:prstGeom prst="rect">
            <a:avLst/>
          </a:prstGeom>
          <a:noFill/>
          <a:ln cap="flat" cmpd="sng" w="9525">
            <a:solidFill>
              <a:schemeClr val="dk1"/>
            </a:solidFill>
            <a:prstDash val="solid"/>
            <a:round/>
            <a:headEnd len="sm" w="sm" type="none"/>
            <a:tailEnd len="sm" w="sm" type="none"/>
          </a:ln>
        </p:spPr>
      </p:pic>
      <p:pic>
        <p:nvPicPr>
          <p:cNvPr id="886" name="Google Shape;886;g104350933c8_0_16"/>
          <p:cNvPicPr preferRelativeResize="0"/>
          <p:nvPr/>
        </p:nvPicPr>
        <p:blipFill rotWithShape="1">
          <a:blip r:embed="rId6">
            <a:alphaModFix/>
          </a:blip>
          <a:srcRect b="0" l="0" r="0" t="0"/>
          <a:stretch/>
        </p:blipFill>
        <p:spPr>
          <a:xfrm>
            <a:off x="4017200" y="218625"/>
            <a:ext cx="2172600" cy="5055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104350933c8_0_8"/>
          <p:cNvSpPr/>
          <p:nvPr/>
        </p:nvSpPr>
        <p:spPr>
          <a:xfrm>
            <a:off x="1650575" y="901425"/>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Modelo HTML</a:t>
            </a:r>
            <a:endParaRPr b="1" i="0" sz="2500" u="none" cap="none" strike="noStrike">
              <a:solidFill>
                <a:srgbClr val="000000"/>
              </a:solidFill>
              <a:latin typeface="Montserrat"/>
              <a:ea typeface="Montserrat"/>
              <a:cs typeface="Montserrat"/>
              <a:sym typeface="Montserrat"/>
            </a:endParaRPr>
          </a:p>
        </p:txBody>
      </p:sp>
      <p:sp>
        <p:nvSpPr>
          <p:cNvPr id="892" name="Google Shape;892;g104350933c8_0_8"/>
          <p:cNvSpPr/>
          <p:nvPr/>
        </p:nvSpPr>
        <p:spPr>
          <a:xfrm>
            <a:off x="4905425" y="7737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3" name="Google Shape;893;g104350933c8_0_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sp>
        <p:nvSpPr>
          <p:cNvPr id="894" name="Google Shape;894;g104350933c8_0_8"/>
          <p:cNvSpPr txBox="1"/>
          <p:nvPr/>
        </p:nvSpPr>
        <p:spPr>
          <a:xfrm>
            <a:off x="388150" y="1904300"/>
            <a:ext cx="5276700" cy="253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s-CO" sz="1400" u="none" cap="none" strike="noStrike">
                <a:solidFill>
                  <a:schemeClr val="dk1"/>
                </a:solidFill>
                <a:latin typeface="Arial"/>
                <a:ea typeface="Arial"/>
                <a:cs typeface="Arial"/>
                <a:sym typeface="Arial"/>
              </a:rPr>
              <a:t>El sistema marcado de hipertexto puede ser utilizado para crear varias páginas con un diseño similar, pero con un distinto contenido. </a:t>
            </a:r>
            <a:r>
              <a:rPr b="0" i="0" lang="es-CO" sz="1400" u="none" cap="none" strike="noStrike">
                <a:solidFill>
                  <a:srgbClr val="202122"/>
                </a:solidFill>
                <a:highlight>
                  <a:srgbClr val="FFFFFF"/>
                </a:highlight>
                <a:latin typeface="Arial"/>
                <a:ea typeface="Arial"/>
                <a:cs typeface="Arial"/>
                <a:sym typeface="Arial"/>
              </a:rPr>
              <a:t>HTML es un lenguaje de marcado que nos permite indicar la estructura de nuestro documento mediante etiquetas. Este lenguaje nos ofrece una gran adaptabilidad, una estructuración lógica y es fácil de interpre­tar tanto por humanos como por máquinas.</a:t>
            </a:r>
            <a:r>
              <a:rPr b="0" i="0" lang="es-CO" sz="1400" u="none" cap="none" strike="noStrike">
                <a:solidFill>
                  <a:schemeClr val="dk1"/>
                </a:solidFill>
                <a:latin typeface="Arial"/>
                <a:ea typeface="Arial"/>
                <a:cs typeface="Arial"/>
                <a:sym typeface="Arial"/>
              </a:rPr>
              <a:t> En prospecto actual el rostro de nuestra página (acompañado por su demás ventanas) está hecho.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5" name="Google Shape;895;g104350933c8_0_8"/>
          <p:cNvPicPr preferRelativeResize="0"/>
          <p:nvPr/>
        </p:nvPicPr>
        <p:blipFill rotWithShape="1">
          <a:blip r:embed="rId4">
            <a:alphaModFix/>
          </a:blip>
          <a:srcRect b="0" l="0" r="0" t="0"/>
          <a:stretch/>
        </p:blipFill>
        <p:spPr>
          <a:xfrm>
            <a:off x="5972825" y="833500"/>
            <a:ext cx="3579124" cy="3607301"/>
          </a:xfrm>
          <a:prstGeom prst="rect">
            <a:avLst/>
          </a:prstGeom>
          <a:noFill/>
          <a:ln>
            <a:noFill/>
          </a:ln>
        </p:spPr>
      </p:pic>
      <p:pic>
        <p:nvPicPr>
          <p:cNvPr id="896" name="Google Shape;896;g104350933c8_0_8"/>
          <p:cNvPicPr preferRelativeResize="0"/>
          <p:nvPr/>
        </p:nvPicPr>
        <p:blipFill rotWithShape="1">
          <a:blip r:embed="rId5">
            <a:alphaModFix/>
          </a:blip>
          <a:srcRect b="0" l="0" r="0" t="0"/>
          <a:stretch/>
        </p:blipFill>
        <p:spPr>
          <a:xfrm rot="10800000">
            <a:off x="6306699" y="1246324"/>
            <a:ext cx="2902826" cy="2902826"/>
          </a:xfrm>
          <a:prstGeom prst="rect">
            <a:avLst/>
          </a:prstGeom>
          <a:noFill/>
          <a:ln>
            <a:noFill/>
          </a:ln>
        </p:spPr>
      </p:pic>
      <p:pic>
        <p:nvPicPr>
          <p:cNvPr id="897" name="Google Shape;897;g104350933c8_0_8"/>
          <p:cNvPicPr preferRelativeResize="0"/>
          <p:nvPr/>
        </p:nvPicPr>
        <p:blipFill rotWithShape="1">
          <a:blip r:embed="rId6">
            <a:alphaModFix/>
          </a:blip>
          <a:srcRect b="0" l="0" r="0" t="0"/>
          <a:stretch/>
        </p:blipFill>
        <p:spPr>
          <a:xfrm>
            <a:off x="1476850" y="833500"/>
            <a:ext cx="2758100" cy="614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
          <p:cNvPicPr preferRelativeResize="0"/>
          <p:nvPr/>
        </p:nvPicPr>
        <p:blipFill rotWithShape="1">
          <a:blip r:embed="rId3">
            <a:alphaModFix/>
          </a:blip>
          <a:srcRect b="0" l="0" r="0" t="0"/>
          <a:stretch/>
        </p:blipFill>
        <p:spPr>
          <a:xfrm>
            <a:off x="6889725" y="1563474"/>
            <a:ext cx="2913101" cy="3126799"/>
          </a:xfrm>
          <a:prstGeom prst="rect">
            <a:avLst/>
          </a:prstGeom>
          <a:noFill/>
          <a:ln>
            <a:noFill/>
          </a:ln>
          <a:effectLst>
            <a:outerShdw blurRad="57150" rotWithShape="0" algn="bl" dir="5400000" dist="19050">
              <a:srgbClr val="000000">
                <a:alpha val="40000"/>
              </a:srgbClr>
            </a:outerShdw>
          </a:effectLst>
        </p:spPr>
      </p:pic>
      <p:sp>
        <p:nvSpPr>
          <p:cNvPr id="528" name="Google Shape;528;p4"/>
          <p:cNvSpPr txBox="1"/>
          <p:nvPr/>
        </p:nvSpPr>
        <p:spPr>
          <a:xfrm>
            <a:off x="91450" y="1958988"/>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en tienda Express desarrollando S.M.I.E.P.</a:t>
            </a:r>
            <a:endParaRPr b="0" i="0" sz="1200" u="none" cap="none" strike="noStrike">
              <a:solidFill>
                <a:srgbClr val="000000"/>
              </a:solidFill>
              <a:latin typeface="Arial"/>
              <a:ea typeface="Arial"/>
              <a:cs typeface="Arial"/>
              <a:sym typeface="Arial"/>
            </a:endParaRPr>
          </a:p>
        </p:txBody>
      </p:sp>
      <p:sp>
        <p:nvSpPr>
          <p:cNvPr id="529" name="Google Shape;529;p4"/>
          <p:cNvSpPr txBox="1"/>
          <p:nvPr/>
        </p:nvSpPr>
        <p:spPr>
          <a:xfrm>
            <a:off x="91300" y="185750"/>
            <a:ext cx="3383400" cy="471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30" name="Google Shape;530;p4"/>
          <p:cNvSpPr txBox="1"/>
          <p:nvPr/>
        </p:nvSpPr>
        <p:spPr>
          <a:xfrm>
            <a:off x="91450" y="319877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Demostrar  una necesidad de forma inmediata y segura, proporcionando una buena experiencia al cliente, operador y administrador durante su compra o turno en Tienda Express.</a:t>
            </a:r>
            <a:endParaRPr b="0" i="0" sz="1200" u="none" cap="none" strike="noStrike">
              <a:solidFill>
                <a:srgbClr val="000000"/>
              </a:solidFill>
              <a:latin typeface="Arial"/>
              <a:ea typeface="Arial"/>
              <a:cs typeface="Arial"/>
              <a:sym typeface="Arial"/>
            </a:endParaRPr>
          </a:p>
        </p:txBody>
      </p:sp>
      <p:sp>
        <p:nvSpPr>
          <p:cNvPr id="531" name="Google Shape;531;p4"/>
          <p:cNvSpPr txBox="1"/>
          <p:nvPr/>
        </p:nvSpPr>
        <p:spPr>
          <a:xfrm>
            <a:off x="109800" y="27973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2" name="Google Shape;532;p4"/>
          <p:cNvSpPr txBox="1"/>
          <p:nvPr/>
        </p:nvSpPr>
        <p:spPr>
          <a:xfrm>
            <a:off x="91450" y="459142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S.M.I.E.P para fomentar una relación de fidelidad y confianza con los sistemas automatizados que colaboran a un mejor manejo de una empresa como Tienda Express.</a:t>
            </a:r>
            <a:endParaRPr b="0" i="0" sz="1200" u="none" cap="none" strike="noStrike">
              <a:solidFill>
                <a:srgbClr val="000000"/>
              </a:solidFill>
              <a:latin typeface="Arial"/>
              <a:ea typeface="Arial"/>
              <a:cs typeface="Arial"/>
              <a:sym typeface="Arial"/>
            </a:endParaRPr>
          </a:p>
        </p:txBody>
      </p:sp>
      <p:sp>
        <p:nvSpPr>
          <p:cNvPr id="533" name="Google Shape;533;p4"/>
          <p:cNvSpPr txBox="1"/>
          <p:nvPr/>
        </p:nvSpPr>
        <p:spPr>
          <a:xfrm>
            <a:off x="91300" y="41901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sp>
        <p:nvSpPr>
          <p:cNvPr id="534" name="Google Shape;534;p4"/>
          <p:cNvSpPr txBox="1"/>
          <p:nvPr/>
        </p:nvSpPr>
        <p:spPr>
          <a:xfrm>
            <a:off x="6566525" y="2304872"/>
            <a:ext cx="3383400" cy="1060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a:t>
            </a:r>
            <a:r>
              <a:rPr b="0" i="0" lang="es-CO" sz="1600" u="none" cap="none" strike="noStrike">
                <a:solidFill>
                  <a:srgbClr val="666666"/>
                </a:solidFill>
                <a:latin typeface="Arial"/>
                <a:ea typeface="Arial"/>
                <a:cs typeface="Arial"/>
                <a:sym typeface="Arial"/>
              </a:rPr>
              <a:t>mplementar un sistema de inventarios que permita mayor competitividad con estrategias que permitan la venta de productos de calidad y un manejo eficiente del producto que se tiene, junto con reportes contables diarios entre cantidad de producto y dinero dentro de Tienda Express.</a:t>
            </a:r>
            <a:endParaRPr b="0" i="0" sz="1600" u="none" cap="none" strike="noStrike">
              <a:solidFill>
                <a:srgbClr val="000000"/>
              </a:solidFill>
              <a:latin typeface="Arial"/>
              <a:ea typeface="Arial"/>
              <a:cs typeface="Arial"/>
              <a:sym typeface="Arial"/>
            </a:endParaRPr>
          </a:p>
        </p:txBody>
      </p:sp>
      <p:sp>
        <p:nvSpPr>
          <p:cNvPr id="535" name="Google Shape;535;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 name="Google Shape;536;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7" name="Google Shape;537;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
        <p:nvSpPr>
          <p:cNvPr id="538" name="Google Shape;538;p4"/>
          <p:cNvSpPr txBox="1"/>
          <p:nvPr/>
        </p:nvSpPr>
        <p:spPr>
          <a:xfrm>
            <a:off x="109800" y="15634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9" name="Google Shape;539;p4"/>
          <p:cNvSpPr txBox="1"/>
          <p:nvPr/>
        </p:nvSpPr>
        <p:spPr>
          <a:xfrm>
            <a:off x="109800" y="661051"/>
            <a:ext cx="3383400" cy="7437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Diseñar, Construir y Desarrollar S.M.I.E.P como sistema de inventarios que facilite las tareas de venta e inventarios en una empresa pequeña.</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g10670007878_4_37"/>
          <p:cNvPicPr preferRelativeResize="0"/>
          <p:nvPr/>
        </p:nvPicPr>
        <p:blipFill rotWithShape="1">
          <a:blip r:embed="rId3">
            <a:alphaModFix/>
          </a:blip>
          <a:srcRect b="0" l="0" r="0" t="0"/>
          <a:stretch/>
        </p:blipFill>
        <p:spPr>
          <a:xfrm>
            <a:off x="1257600" y="49275"/>
            <a:ext cx="2053601" cy="2053601"/>
          </a:xfrm>
          <a:prstGeom prst="rect">
            <a:avLst/>
          </a:prstGeom>
          <a:noFill/>
          <a:ln>
            <a:noFill/>
          </a:ln>
        </p:spPr>
      </p:pic>
      <p:pic>
        <p:nvPicPr>
          <p:cNvPr id="903" name="Google Shape;903;g10670007878_4_37"/>
          <p:cNvPicPr preferRelativeResize="0"/>
          <p:nvPr/>
        </p:nvPicPr>
        <p:blipFill rotWithShape="1">
          <a:blip r:embed="rId4">
            <a:alphaModFix/>
          </a:blip>
          <a:srcRect b="0" l="0" r="0" t="0"/>
          <a:stretch/>
        </p:blipFill>
        <p:spPr>
          <a:xfrm>
            <a:off x="4276824" y="240650"/>
            <a:ext cx="1653350" cy="543575"/>
          </a:xfrm>
          <a:prstGeom prst="rect">
            <a:avLst/>
          </a:prstGeom>
          <a:noFill/>
          <a:ln>
            <a:noFill/>
          </a:ln>
        </p:spPr>
      </p:pic>
      <p:sp>
        <p:nvSpPr>
          <p:cNvPr id="904" name="Google Shape;904;g10670007878_4_37"/>
          <p:cNvSpPr/>
          <p:nvPr/>
        </p:nvSpPr>
        <p:spPr>
          <a:xfrm>
            <a:off x="4706400" y="7842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10670007878_4_37">
            <a:hlinkClick r:id="rId5"/>
          </p:cNvPr>
          <p:cNvSpPr txBox="1"/>
          <p:nvPr/>
        </p:nvSpPr>
        <p:spPr>
          <a:xfrm>
            <a:off x="4331500" y="277875"/>
            <a:ext cx="1758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Arial"/>
                <a:ea typeface="Arial"/>
                <a:cs typeface="Arial"/>
                <a:sym typeface="Arial"/>
                <a:hlinkClick r:id="rId6"/>
              </a:rPr>
              <a:t>Modelo HMTL</a:t>
            </a:r>
            <a:endParaRPr b="1" i="0" sz="1600" u="none" cap="none" strike="noStrike">
              <a:solidFill>
                <a:srgbClr val="000000"/>
              </a:solidFill>
              <a:latin typeface="Arial"/>
              <a:ea typeface="Arial"/>
              <a:cs typeface="Arial"/>
              <a:sym typeface="Arial"/>
            </a:endParaRPr>
          </a:p>
        </p:txBody>
      </p:sp>
      <p:pic>
        <p:nvPicPr>
          <p:cNvPr id="906" name="Google Shape;906;g10670007878_4_37"/>
          <p:cNvPicPr preferRelativeResize="0"/>
          <p:nvPr/>
        </p:nvPicPr>
        <p:blipFill rotWithShape="1">
          <a:blip r:embed="rId7">
            <a:alphaModFix/>
          </a:blip>
          <a:srcRect b="0" l="0" r="0" t="0"/>
          <a:stretch/>
        </p:blipFill>
        <p:spPr>
          <a:xfrm>
            <a:off x="1816512" y="1086927"/>
            <a:ext cx="6573974" cy="4327724"/>
          </a:xfrm>
          <a:prstGeom prst="rect">
            <a:avLst/>
          </a:prstGeom>
          <a:noFill/>
          <a:ln cap="flat" cmpd="sng" w="9525">
            <a:solidFill>
              <a:schemeClr val="dk1"/>
            </a:solidFill>
            <a:prstDash val="solid"/>
            <a:round/>
            <a:headEnd len="sm" w="sm" type="none"/>
            <a:tailEnd len="sm" w="sm" type="none"/>
          </a:ln>
          <a:effectLst>
            <a:outerShdw blurRad="600075" rotWithShape="0" algn="bl" dist="447675">
              <a:srgbClr val="073763">
                <a:alpha val="43921"/>
              </a:srgbClr>
            </a:outerShdw>
          </a:effectLst>
        </p:spPr>
      </p:pic>
      <p:pic>
        <p:nvPicPr>
          <p:cNvPr id="907" name="Google Shape;907;g10670007878_4_37"/>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ef14db9d07_0_1"/>
          <p:cNvSpPr/>
          <p:nvPr/>
        </p:nvSpPr>
        <p:spPr>
          <a:xfrm>
            <a:off x="1213195" y="3838250"/>
            <a:ext cx="3382800" cy="394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attention!</a:t>
            </a:r>
            <a:endParaRPr b="1" i="0" sz="2400" u="none" cap="none" strike="noStrike">
              <a:solidFill>
                <a:srgbClr val="000000"/>
              </a:solidFill>
              <a:latin typeface="Arial"/>
              <a:ea typeface="Arial"/>
              <a:cs typeface="Arial"/>
              <a:sym typeface="Arial"/>
            </a:endParaRPr>
          </a:p>
        </p:txBody>
      </p:sp>
      <p:pic>
        <p:nvPicPr>
          <p:cNvPr id="913" name="Google Shape;913;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914" name="Google Shape;914;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5" name="Google Shape;915;gef14db9d07_0_1"/>
          <p:cNvPicPr preferRelativeResize="0"/>
          <p:nvPr/>
        </p:nvPicPr>
        <p:blipFill rotWithShape="1">
          <a:blip r:embed="rId4">
            <a:alphaModFix/>
          </a:blip>
          <a:srcRect b="0" l="0" r="0" t="0"/>
          <a:stretch/>
        </p:blipFill>
        <p:spPr>
          <a:xfrm>
            <a:off x="5209175" y="629175"/>
            <a:ext cx="3990861" cy="3790149"/>
          </a:xfrm>
          <a:prstGeom prst="rect">
            <a:avLst/>
          </a:prstGeom>
          <a:noFill/>
          <a:ln>
            <a:noFill/>
          </a:ln>
        </p:spPr>
      </p:pic>
      <p:pic>
        <p:nvPicPr>
          <p:cNvPr id="916" name="Google Shape;916;gef14db9d07_0_1"/>
          <p:cNvPicPr preferRelativeResize="0"/>
          <p:nvPr/>
        </p:nvPicPr>
        <p:blipFill rotWithShape="1">
          <a:blip r:embed="rId5">
            <a:alphaModFix/>
          </a:blip>
          <a:srcRect b="0" l="0" r="0" t="0"/>
          <a:stretch/>
        </p:blipFill>
        <p:spPr>
          <a:xfrm>
            <a:off x="1245988" y="877525"/>
            <a:ext cx="3317225" cy="2640900"/>
          </a:xfrm>
          <a:prstGeom prst="rect">
            <a:avLst/>
          </a:prstGeom>
          <a:noFill/>
          <a:ln>
            <a:noFill/>
          </a:ln>
        </p:spPr>
      </p:pic>
      <p:sp>
        <p:nvSpPr>
          <p:cNvPr id="917" name="Google Shape;917;gef14db9d07_0_1"/>
          <p:cNvSpPr/>
          <p:nvPr/>
        </p:nvSpPr>
        <p:spPr>
          <a:xfrm>
            <a:off x="0" y="5008300"/>
            <a:ext cx="1759200" cy="67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5" name="Google Shape;545;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6" name="Google Shape;546;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7" name="Google Shape;547;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8" name="Google Shape;548;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50" name="Google Shape;550;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51" name="Google Shape;551;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52" name="Google Shape;552;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
          <p:cNvSpPr/>
          <p:nvPr/>
        </p:nvSpPr>
        <p:spPr>
          <a:xfrm>
            <a:off x="3752975" y="1246425"/>
            <a:ext cx="4944600" cy="3468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60" name="Google Shape;560;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61" name="Google Shape;561;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62" name="Google Shape;562;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son, poder crear un sistema que ayude a solucionar algunos problemas de pequeñas empresas para poder llevar un control más eficaz en cuanto a cantidad de productos, para así poder realizar un correcto inventario; ser capaces de medir un futuro inventario y no tener el consecuente de pérdidas de ningún tipo. Este proyecto beneficiará a Tienda Express dado que no cuentan con los medios para realizar un registro digital 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facilitará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8" name="Google Shape;568;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t>
            </a:r>
            <a:r>
              <a:rPr b="1" i="0" lang="es-CO" sz="2400" u="sng" cap="none" strike="noStrike">
                <a:solidFill>
                  <a:srgbClr val="000000"/>
                </a:solidFill>
                <a:latin typeface="Arial"/>
                <a:ea typeface="Arial"/>
                <a:cs typeface="Arial"/>
                <a:sym typeface="Arial"/>
              </a:rPr>
              <a:t>Alcance </a:t>
            </a:r>
            <a:endParaRPr b="0" i="0" sz="2400" u="sng" cap="none" strike="noStrike">
              <a:solidFill>
                <a:srgbClr val="000000"/>
              </a:solidFill>
              <a:latin typeface="Arial"/>
              <a:ea typeface="Arial"/>
              <a:cs typeface="Arial"/>
              <a:sym typeface="Arial"/>
            </a:endParaRPr>
          </a:p>
        </p:txBody>
      </p:sp>
      <p:sp>
        <p:nvSpPr>
          <p:cNvPr id="569" name="Google Shape;569;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0" name="Google Shape;570;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f02f80bedd_0_8"/>
          <p:cNvSpPr txBox="1"/>
          <p:nvPr/>
        </p:nvSpPr>
        <p:spPr>
          <a:xfrm>
            <a:off x="242275" y="60767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dará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6" name="Google Shape;576;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7" name="Google Shape;577;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